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32"/>
  </p:notesMasterIdLst>
  <p:handoutMasterIdLst>
    <p:handoutMasterId r:id="rId33"/>
  </p:handoutMasterIdLst>
  <p:sldIdLst>
    <p:sldId id="591" r:id="rId3"/>
    <p:sldId id="616" r:id="rId4"/>
    <p:sldId id="617" r:id="rId5"/>
    <p:sldId id="633" r:id="rId6"/>
    <p:sldId id="539" r:id="rId7"/>
    <p:sldId id="624" r:id="rId8"/>
    <p:sldId id="623" r:id="rId9"/>
    <p:sldId id="621" r:id="rId10"/>
    <p:sldId id="622" r:id="rId11"/>
    <p:sldId id="511" r:id="rId12"/>
    <p:sldId id="627" r:id="rId13"/>
    <p:sldId id="493" r:id="rId14"/>
    <p:sldId id="494" r:id="rId15"/>
    <p:sldId id="492" r:id="rId16"/>
    <p:sldId id="604" r:id="rId17"/>
    <p:sldId id="495" r:id="rId18"/>
    <p:sldId id="496" r:id="rId19"/>
    <p:sldId id="497" r:id="rId20"/>
    <p:sldId id="634" r:id="rId21"/>
    <p:sldId id="635" r:id="rId22"/>
    <p:sldId id="485" r:id="rId23"/>
    <p:sldId id="628" r:id="rId24"/>
    <p:sldId id="629" r:id="rId25"/>
    <p:sldId id="625" r:id="rId26"/>
    <p:sldId id="630" r:id="rId27"/>
    <p:sldId id="631" r:id="rId28"/>
    <p:sldId id="626" r:id="rId29"/>
    <p:sldId id="632" r:id="rId30"/>
    <p:sldId id="620" r:id="rId31"/>
  </p:sldIdLst>
  <p:sldSz cx="12192000" cy="6858000"/>
  <p:notesSz cx="9926638" cy="679767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Anker Gents" initials="SAG" lastIdx="0" clrIdx="0">
    <p:extLst>
      <p:ext uri="{19B8F6BF-5375-455C-9EA6-DF929625EA0E}">
        <p15:presenceInfo xmlns:p15="http://schemas.microsoft.com/office/powerpoint/2012/main" userId="S-1-5-21-2412913313-1480690540-2552650486-419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7B7E5"/>
    <a:srgbClr val="385CAD"/>
    <a:srgbClr val="E94B26"/>
    <a:srgbClr val="E94B25"/>
    <a:srgbClr val="93B4DF"/>
    <a:srgbClr val="2D7E6E"/>
    <a:srgbClr val="D9D9D9"/>
    <a:srgbClr val="AFBEDE"/>
    <a:srgbClr val="F0B7A8"/>
    <a:srgbClr val="FBDBD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C8038-B701-4515-A21E-B12C22CDA8B1}" v="1" dt="2025-11-03T09:49:03.94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85" autoAdjust="0"/>
    <p:restoredTop sz="94404" autoAdjust="0"/>
  </p:normalViewPr>
  <p:slideViewPr>
    <p:cSldViewPr snapToGrid="0" snapToObjects="1" showGuides="1">
      <p:cViewPr varScale="1">
        <p:scale>
          <a:sx n="70" d="100"/>
          <a:sy n="70" d="100"/>
        </p:scale>
        <p:origin x="628" y="52"/>
      </p:cViewPr>
      <p:guideLst/>
    </p:cSldViewPr>
  </p:slideViewPr>
  <p:notesTextViewPr>
    <p:cViewPr>
      <p:scale>
        <a:sx n="200" d="100"/>
        <a:sy n="200" d="100"/>
      </p:scale>
      <p:origin x="0" y="0"/>
    </p:cViewPr>
  </p:notesTextViewPr>
  <p:sorterViewPr>
    <p:cViewPr>
      <p:scale>
        <a:sx n="57" d="100"/>
        <a:sy n="57" d="100"/>
      </p:scale>
      <p:origin x="0" y="-5179"/>
    </p:cViewPr>
  </p:sorterViewPr>
  <p:notesViewPr>
    <p:cSldViewPr snapToGrid="0" snapToObjects="1">
      <p:cViewPr varScale="1">
        <p:scale>
          <a:sx n="113" d="100"/>
          <a:sy n="113" d="100"/>
        </p:scale>
        <p:origin x="211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3D6C4-9517-4D0D-AD6A-F631BFC6E116}" type="doc">
      <dgm:prSet loTypeId="urn:microsoft.com/office/officeart/2005/8/layout/matrix3" loCatId="matrix" qsTypeId="urn:microsoft.com/office/officeart/2005/8/quickstyle/simple2" qsCatId="simple" csTypeId="urn:microsoft.com/office/officeart/2005/8/colors/accent3_2" csCatId="accent3" phldr="1"/>
      <dgm:spPr/>
      <dgm:t>
        <a:bodyPr/>
        <a:lstStyle/>
        <a:p>
          <a:endParaRPr lang="en-US"/>
        </a:p>
      </dgm:t>
    </dgm:pt>
    <dgm:pt modelId="{77EC2D30-06F7-4D98-9911-0CA4DC2ACE5B}">
      <dgm:prSet/>
      <dgm:spPr/>
      <dgm:t>
        <a:bodyPr/>
        <a:lstStyle/>
        <a:p>
          <a:r>
            <a:rPr lang="da-DK" b="1" baseline="0" dirty="0"/>
            <a:t>Udvikling</a:t>
          </a:r>
          <a:br>
            <a:rPr lang="da-DK" b="1" baseline="0" dirty="0"/>
          </a:br>
          <a:endParaRPr lang="en-US" dirty="0"/>
        </a:p>
      </dgm:t>
    </dgm:pt>
    <dgm:pt modelId="{61B90DF4-1E0A-4D99-BFDC-80E08E504240}" type="parTrans" cxnId="{8AD81989-3F52-4F78-A338-517CB8D737A7}">
      <dgm:prSet/>
      <dgm:spPr/>
      <dgm:t>
        <a:bodyPr/>
        <a:lstStyle/>
        <a:p>
          <a:endParaRPr lang="en-US"/>
        </a:p>
      </dgm:t>
    </dgm:pt>
    <dgm:pt modelId="{C322198C-EFD6-43D5-B2FF-4D54CBC72403}" type="sibTrans" cxnId="{8AD81989-3F52-4F78-A338-517CB8D737A7}">
      <dgm:prSet/>
      <dgm:spPr/>
      <dgm:t>
        <a:bodyPr/>
        <a:lstStyle/>
        <a:p>
          <a:endParaRPr lang="en-US"/>
        </a:p>
      </dgm:t>
    </dgm:pt>
    <dgm:pt modelId="{5D07B615-73DB-4691-933B-5B18F63D9946}">
      <dgm:prSet/>
      <dgm:spPr/>
      <dgm:t>
        <a:bodyPr/>
        <a:lstStyle/>
        <a:p>
          <a:r>
            <a:rPr lang="da-DK" b="1" baseline="0" dirty="0"/>
            <a:t>Afprøvning</a:t>
          </a:r>
          <a:br>
            <a:rPr lang="da-DK" b="1" baseline="0" dirty="0"/>
          </a:br>
          <a:endParaRPr lang="en-US" dirty="0"/>
        </a:p>
      </dgm:t>
    </dgm:pt>
    <dgm:pt modelId="{395D5F63-0681-494C-8178-62FB89A3A7FD}" type="parTrans" cxnId="{288F396F-8959-4C01-B349-02058A2314C5}">
      <dgm:prSet/>
      <dgm:spPr/>
      <dgm:t>
        <a:bodyPr/>
        <a:lstStyle/>
        <a:p>
          <a:endParaRPr lang="en-US"/>
        </a:p>
      </dgm:t>
    </dgm:pt>
    <dgm:pt modelId="{D39E52B5-A351-4181-8076-C5299FFA7382}" type="sibTrans" cxnId="{288F396F-8959-4C01-B349-02058A2314C5}">
      <dgm:prSet/>
      <dgm:spPr/>
      <dgm:t>
        <a:bodyPr/>
        <a:lstStyle/>
        <a:p>
          <a:endParaRPr lang="en-US"/>
        </a:p>
      </dgm:t>
    </dgm:pt>
    <dgm:pt modelId="{E6DCBEAF-C040-4CB5-A283-9EE0CFF2FFD7}">
      <dgm:prSet/>
      <dgm:spPr/>
      <dgm:t>
        <a:bodyPr/>
        <a:lstStyle/>
        <a:p>
          <a:r>
            <a:rPr lang="da-DK" b="1" baseline="0" dirty="0"/>
            <a:t>Kommunikation</a:t>
          </a:r>
          <a:endParaRPr lang="en-US" dirty="0"/>
        </a:p>
      </dgm:t>
    </dgm:pt>
    <dgm:pt modelId="{EA66BAFA-D48A-482B-80D9-5263A6118469}" type="parTrans" cxnId="{7F65AD47-3D3B-40C4-B6A7-EB215E103FE8}">
      <dgm:prSet/>
      <dgm:spPr/>
      <dgm:t>
        <a:bodyPr/>
        <a:lstStyle/>
        <a:p>
          <a:endParaRPr lang="en-US"/>
        </a:p>
      </dgm:t>
    </dgm:pt>
    <dgm:pt modelId="{E2A59DC6-7684-4540-82B6-86333C488ECB}" type="sibTrans" cxnId="{7F65AD47-3D3B-40C4-B6A7-EB215E103FE8}">
      <dgm:prSet/>
      <dgm:spPr/>
      <dgm:t>
        <a:bodyPr/>
        <a:lstStyle/>
        <a:p>
          <a:endParaRPr lang="en-US"/>
        </a:p>
      </dgm:t>
    </dgm:pt>
    <dgm:pt modelId="{C6345E97-E7FD-4915-8186-2D6A8763044E}">
      <dgm:prSet/>
      <dgm:spPr/>
      <dgm:t>
        <a:bodyPr/>
        <a:lstStyle/>
        <a:p>
          <a:r>
            <a:rPr lang="da-DK" b="1" baseline="0" dirty="0"/>
            <a:t>Evaluering &amp; tilpasning</a:t>
          </a:r>
          <a:br>
            <a:rPr lang="da-DK" baseline="0" dirty="0"/>
          </a:br>
          <a:endParaRPr lang="en-US" dirty="0"/>
        </a:p>
      </dgm:t>
    </dgm:pt>
    <dgm:pt modelId="{CB298770-2462-46A3-9E2D-42C5EEFA2244}" type="parTrans" cxnId="{BCE6148F-FEB9-4F0A-8CF5-EED9AE28B823}">
      <dgm:prSet/>
      <dgm:spPr/>
      <dgm:t>
        <a:bodyPr/>
        <a:lstStyle/>
        <a:p>
          <a:endParaRPr lang="en-US"/>
        </a:p>
      </dgm:t>
    </dgm:pt>
    <dgm:pt modelId="{F9E50F9A-C6EC-4D5C-BF99-FCF3F73914A5}" type="sibTrans" cxnId="{BCE6148F-FEB9-4F0A-8CF5-EED9AE28B823}">
      <dgm:prSet/>
      <dgm:spPr/>
      <dgm:t>
        <a:bodyPr/>
        <a:lstStyle/>
        <a:p>
          <a:endParaRPr lang="en-US"/>
        </a:p>
      </dgm:t>
    </dgm:pt>
    <dgm:pt modelId="{E2479816-AE77-4226-AC50-BD45E5DE873F}" type="pres">
      <dgm:prSet presAssocID="{7D53D6C4-9517-4D0D-AD6A-F631BFC6E116}" presName="matrix" presStyleCnt="0">
        <dgm:presLayoutVars>
          <dgm:chMax val="1"/>
          <dgm:dir/>
          <dgm:resizeHandles val="exact"/>
        </dgm:presLayoutVars>
      </dgm:prSet>
      <dgm:spPr/>
    </dgm:pt>
    <dgm:pt modelId="{E00A1EF0-4486-4FC4-BA8F-1D5FBE9BB69E}" type="pres">
      <dgm:prSet presAssocID="{7D53D6C4-9517-4D0D-AD6A-F631BFC6E116}" presName="diamond" presStyleLbl="bgShp" presStyleIdx="0" presStyleCnt="1"/>
      <dgm:spPr/>
    </dgm:pt>
    <dgm:pt modelId="{1FD1041C-5B54-4D71-B72B-29F11D5ABA59}" type="pres">
      <dgm:prSet presAssocID="{7D53D6C4-9517-4D0D-AD6A-F631BFC6E116}" presName="quad1" presStyleLbl="node1" presStyleIdx="0" presStyleCnt="4">
        <dgm:presLayoutVars>
          <dgm:chMax val="0"/>
          <dgm:chPref val="0"/>
          <dgm:bulletEnabled val="1"/>
        </dgm:presLayoutVars>
      </dgm:prSet>
      <dgm:spPr/>
    </dgm:pt>
    <dgm:pt modelId="{BB6EDD2E-0992-43A1-AF3A-5D1732CF0A32}" type="pres">
      <dgm:prSet presAssocID="{7D53D6C4-9517-4D0D-AD6A-F631BFC6E116}" presName="quad2" presStyleLbl="node1" presStyleIdx="1" presStyleCnt="4">
        <dgm:presLayoutVars>
          <dgm:chMax val="0"/>
          <dgm:chPref val="0"/>
          <dgm:bulletEnabled val="1"/>
        </dgm:presLayoutVars>
      </dgm:prSet>
      <dgm:spPr/>
    </dgm:pt>
    <dgm:pt modelId="{BD63A29B-CD7C-49A5-91C9-BEAF323A5EF3}" type="pres">
      <dgm:prSet presAssocID="{7D53D6C4-9517-4D0D-AD6A-F631BFC6E116}" presName="quad3" presStyleLbl="node1" presStyleIdx="2" presStyleCnt="4">
        <dgm:presLayoutVars>
          <dgm:chMax val="0"/>
          <dgm:chPref val="0"/>
          <dgm:bulletEnabled val="1"/>
        </dgm:presLayoutVars>
      </dgm:prSet>
      <dgm:spPr/>
    </dgm:pt>
    <dgm:pt modelId="{FE77C4AD-9AC8-477C-931B-76ABC2B2B71F}" type="pres">
      <dgm:prSet presAssocID="{7D53D6C4-9517-4D0D-AD6A-F631BFC6E116}" presName="quad4" presStyleLbl="node1" presStyleIdx="3" presStyleCnt="4">
        <dgm:presLayoutVars>
          <dgm:chMax val="0"/>
          <dgm:chPref val="0"/>
          <dgm:bulletEnabled val="1"/>
        </dgm:presLayoutVars>
      </dgm:prSet>
      <dgm:spPr/>
    </dgm:pt>
  </dgm:ptLst>
  <dgm:cxnLst>
    <dgm:cxn modelId="{F7FC2D39-56BE-4F7C-8EE2-E17060EDDDA1}" type="presOf" srcId="{7D53D6C4-9517-4D0D-AD6A-F631BFC6E116}" destId="{E2479816-AE77-4226-AC50-BD45E5DE873F}" srcOrd="0" destOrd="0" presId="urn:microsoft.com/office/officeart/2005/8/layout/matrix3"/>
    <dgm:cxn modelId="{7F65AD47-3D3B-40C4-B6A7-EB215E103FE8}" srcId="{7D53D6C4-9517-4D0D-AD6A-F631BFC6E116}" destId="{E6DCBEAF-C040-4CB5-A283-9EE0CFF2FFD7}" srcOrd="2" destOrd="0" parTransId="{EA66BAFA-D48A-482B-80D9-5263A6118469}" sibTransId="{E2A59DC6-7684-4540-82B6-86333C488ECB}"/>
    <dgm:cxn modelId="{288F396F-8959-4C01-B349-02058A2314C5}" srcId="{7D53D6C4-9517-4D0D-AD6A-F631BFC6E116}" destId="{5D07B615-73DB-4691-933B-5B18F63D9946}" srcOrd="1" destOrd="0" parTransId="{395D5F63-0681-494C-8178-62FB89A3A7FD}" sibTransId="{D39E52B5-A351-4181-8076-C5299FFA7382}"/>
    <dgm:cxn modelId="{BAF90475-7EBF-489B-A1A6-E1B11BE98686}" type="presOf" srcId="{E6DCBEAF-C040-4CB5-A283-9EE0CFF2FFD7}" destId="{BD63A29B-CD7C-49A5-91C9-BEAF323A5EF3}" srcOrd="0" destOrd="0" presId="urn:microsoft.com/office/officeart/2005/8/layout/matrix3"/>
    <dgm:cxn modelId="{8AD81989-3F52-4F78-A338-517CB8D737A7}" srcId="{7D53D6C4-9517-4D0D-AD6A-F631BFC6E116}" destId="{77EC2D30-06F7-4D98-9911-0CA4DC2ACE5B}" srcOrd="0" destOrd="0" parTransId="{61B90DF4-1E0A-4D99-BFDC-80E08E504240}" sibTransId="{C322198C-EFD6-43D5-B2FF-4D54CBC72403}"/>
    <dgm:cxn modelId="{BCE6148F-FEB9-4F0A-8CF5-EED9AE28B823}" srcId="{7D53D6C4-9517-4D0D-AD6A-F631BFC6E116}" destId="{C6345E97-E7FD-4915-8186-2D6A8763044E}" srcOrd="3" destOrd="0" parTransId="{CB298770-2462-46A3-9E2D-42C5EEFA2244}" sibTransId="{F9E50F9A-C6EC-4D5C-BF99-FCF3F73914A5}"/>
    <dgm:cxn modelId="{E1ECF09D-1FD0-444F-9917-7136A3682501}" type="presOf" srcId="{C6345E97-E7FD-4915-8186-2D6A8763044E}" destId="{FE77C4AD-9AC8-477C-931B-76ABC2B2B71F}" srcOrd="0" destOrd="0" presId="urn:microsoft.com/office/officeart/2005/8/layout/matrix3"/>
    <dgm:cxn modelId="{840BB2C4-5746-451D-8E8B-942EDA0C2485}" type="presOf" srcId="{77EC2D30-06F7-4D98-9911-0CA4DC2ACE5B}" destId="{1FD1041C-5B54-4D71-B72B-29F11D5ABA59}" srcOrd="0" destOrd="0" presId="urn:microsoft.com/office/officeart/2005/8/layout/matrix3"/>
    <dgm:cxn modelId="{18A9A5E6-47C7-4BF5-AABD-2DF779EA032C}" type="presOf" srcId="{5D07B615-73DB-4691-933B-5B18F63D9946}" destId="{BB6EDD2E-0992-43A1-AF3A-5D1732CF0A32}" srcOrd="0" destOrd="0" presId="urn:microsoft.com/office/officeart/2005/8/layout/matrix3"/>
    <dgm:cxn modelId="{9643706A-D060-40FF-83C1-261E54AE6B64}" type="presParOf" srcId="{E2479816-AE77-4226-AC50-BD45E5DE873F}" destId="{E00A1EF0-4486-4FC4-BA8F-1D5FBE9BB69E}" srcOrd="0" destOrd="0" presId="urn:microsoft.com/office/officeart/2005/8/layout/matrix3"/>
    <dgm:cxn modelId="{29097887-B2F9-4D1F-A9FC-B1DB66016AE9}" type="presParOf" srcId="{E2479816-AE77-4226-AC50-BD45E5DE873F}" destId="{1FD1041C-5B54-4D71-B72B-29F11D5ABA59}" srcOrd="1" destOrd="0" presId="urn:microsoft.com/office/officeart/2005/8/layout/matrix3"/>
    <dgm:cxn modelId="{09F9E72F-6594-45F6-817E-08FC7C301FD4}" type="presParOf" srcId="{E2479816-AE77-4226-AC50-BD45E5DE873F}" destId="{BB6EDD2E-0992-43A1-AF3A-5D1732CF0A32}" srcOrd="2" destOrd="0" presId="urn:microsoft.com/office/officeart/2005/8/layout/matrix3"/>
    <dgm:cxn modelId="{4840999A-1D08-4409-A3A8-90DE40700DD7}" type="presParOf" srcId="{E2479816-AE77-4226-AC50-BD45E5DE873F}" destId="{BD63A29B-CD7C-49A5-91C9-BEAF323A5EF3}" srcOrd="3" destOrd="0" presId="urn:microsoft.com/office/officeart/2005/8/layout/matrix3"/>
    <dgm:cxn modelId="{AD11BBF9-A740-411C-A721-25A14DBE6487}" type="presParOf" srcId="{E2479816-AE77-4226-AC50-BD45E5DE873F}" destId="{FE77C4AD-9AC8-477C-931B-76ABC2B2B71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A1EF0-4486-4FC4-BA8F-1D5FBE9BB69E}">
      <dsp:nvSpPr>
        <dsp:cNvPr id="0" name=""/>
        <dsp:cNvSpPr/>
      </dsp:nvSpPr>
      <dsp:spPr>
        <a:xfrm>
          <a:off x="2540875" y="0"/>
          <a:ext cx="6626772" cy="6626772"/>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D1041C-5B54-4D71-B72B-29F11D5ABA59}">
      <dsp:nvSpPr>
        <dsp:cNvPr id="0" name=""/>
        <dsp:cNvSpPr/>
      </dsp:nvSpPr>
      <dsp:spPr>
        <a:xfrm>
          <a:off x="3170418" y="629543"/>
          <a:ext cx="2584441" cy="258444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b="1" kern="1200" baseline="0" dirty="0"/>
            <a:t>Udvikling</a:t>
          </a:r>
          <a:br>
            <a:rPr lang="da-DK" sz="2400" b="1" kern="1200" baseline="0" dirty="0"/>
          </a:br>
          <a:endParaRPr lang="en-US" sz="2400" kern="1200" dirty="0"/>
        </a:p>
      </dsp:txBody>
      <dsp:txXfrm>
        <a:off x="3296580" y="755705"/>
        <a:ext cx="2332117" cy="2332117"/>
      </dsp:txXfrm>
    </dsp:sp>
    <dsp:sp modelId="{BB6EDD2E-0992-43A1-AF3A-5D1732CF0A32}">
      <dsp:nvSpPr>
        <dsp:cNvPr id="0" name=""/>
        <dsp:cNvSpPr/>
      </dsp:nvSpPr>
      <dsp:spPr>
        <a:xfrm>
          <a:off x="5953663" y="629543"/>
          <a:ext cx="2584441" cy="258444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b="1" kern="1200" baseline="0" dirty="0"/>
            <a:t>Afprøvning</a:t>
          </a:r>
          <a:br>
            <a:rPr lang="da-DK" sz="2400" b="1" kern="1200" baseline="0" dirty="0"/>
          </a:br>
          <a:endParaRPr lang="en-US" sz="2400" kern="1200" dirty="0"/>
        </a:p>
      </dsp:txBody>
      <dsp:txXfrm>
        <a:off x="6079825" y="755705"/>
        <a:ext cx="2332117" cy="2332117"/>
      </dsp:txXfrm>
    </dsp:sp>
    <dsp:sp modelId="{BD63A29B-CD7C-49A5-91C9-BEAF323A5EF3}">
      <dsp:nvSpPr>
        <dsp:cNvPr id="0" name=""/>
        <dsp:cNvSpPr/>
      </dsp:nvSpPr>
      <dsp:spPr>
        <a:xfrm>
          <a:off x="3170418" y="3412787"/>
          <a:ext cx="2584441" cy="258444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b="1" kern="1200" baseline="0" dirty="0"/>
            <a:t>Kommunikation</a:t>
          </a:r>
          <a:endParaRPr lang="en-US" sz="2400" kern="1200" dirty="0"/>
        </a:p>
      </dsp:txBody>
      <dsp:txXfrm>
        <a:off x="3296580" y="3538949"/>
        <a:ext cx="2332117" cy="2332117"/>
      </dsp:txXfrm>
    </dsp:sp>
    <dsp:sp modelId="{FE77C4AD-9AC8-477C-931B-76ABC2B2B71F}">
      <dsp:nvSpPr>
        <dsp:cNvPr id="0" name=""/>
        <dsp:cNvSpPr/>
      </dsp:nvSpPr>
      <dsp:spPr>
        <a:xfrm>
          <a:off x="5953663" y="3412787"/>
          <a:ext cx="2584441" cy="258444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b="1" kern="1200" baseline="0" dirty="0"/>
            <a:t>Evaluering &amp; tilpasning</a:t>
          </a:r>
          <a:br>
            <a:rPr lang="da-DK" sz="2400" kern="1200" baseline="0" dirty="0"/>
          </a:br>
          <a:endParaRPr lang="en-US" sz="2400" kern="1200" dirty="0"/>
        </a:p>
      </dsp:txBody>
      <dsp:txXfrm>
        <a:off x="6079825" y="3538949"/>
        <a:ext cx="2332117" cy="233211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5622925" y="0"/>
            <a:ext cx="4302125" cy="341313"/>
          </a:xfrm>
          <a:prstGeom prst="rect">
            <a:avLst/>
          </a:prstGeom>
        </p:spPr>
        <p:txBody>
          <a:bodyPr vert="horz" lIns="91440" tIns="45720" rIns="91440" bIns="45720" rtlCol="0"/>
          <a:lstStyle>
            <a:lvl1pPr algn="r">
              <a:defRPr sz="1200"/>
            </a:lvl1pPr>
          </a:lstStyle>
          <a:p>
            <a:fld id="{5EDC59CB-4CC8-4739-ABE2-568B580CE584}" type="datetimeFigureOut">
              <a:rPr lang="da-DK" smtClean="0"/>
              <a:t>03-11-2025</a:t>
            </a:fld>
            <a:endParaRPr lang="da-DK"/>
          </a:p>
        </p:txBody>
      </p:sp>
      <p:sp>
        <p:nvSpPr>
          <p:cNvPr id="4" name="Pladsholder til sidefod 3"/>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5622925" y="6456363"/>
            <a:ext cx="4302125" cy="341312"/>
          </a:xfrm>
          <a:prstGeom prst="rect">
            <a:avLst/>
          </a:prstGeom>
        </p:spPr>
        <p:txBody>
          <a:bodyPr vert="horz" lIns="91440" tIns="45720" rIns="91440" bIns="45720" rtlCol="0" anchor="b"/>
          <a:lstStyle>
            <a:lvl1pPr algn="r">
              <a:defRPr sz="1200"/>
            </a:lvl1pPr>
          </a:lstStyle>
          <a:p>
            <a:fld id="{6753D6C9-8A9E-4D25-8EDB-0D9D4FFAABF7}" type="slidenum">
              <a:rPr lang="da-DK" smtClean="0"/>
              <a:t>‹nr.›</a:t>
            </a:fld>
            <a:endParaRPr lang="da-DK"/>
          </a:p>
        </p:txBody>
      </p:sp>
    </p:spTree>
    <p:extLst>
      <p:ext uri="{BB962C8B-B14F-4D97-AF65-F5344CB8AC3E}">
        <p14:creationId xmlns:p14="http://schemas.microsoft.com/office/powerpoint/2010/main" val="746586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4301543" cy="34145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623372" y="0"/>
            <a:ext cx="4301543" cy="341458"/>
          </a:xfrm>
          <a:prstGeom prst="rect">
            <a:avLst/>
          </a:prstGeom>
        </p:spPr>
        <p:txBody>
          <a:bodyPr vert="horz" lIns="91440" tIns="45720" rIns="91440" bIns="45720" rtlCol="0"/>
          <a:lstStyle>
            <a:lvl1pPr algn="r">
              <a:defRPr sz="1200"/>
            </a:lvl1pPr>
          </a:lstStyle>
          <a:p>
            <a:fld id="{19AE438D-EDF8-7E42-87D1-6CBB02954740}" type="datetimeFigureOut">
              <a:rPr lang="da-DK" smtClean="0"/>
              <a:t>03-11-2025</a:t>
            </a:fld>
            <a:endParaRPr lang="da-DK"/>
          </a:p>
        </p:txBody>
      </p:sp>
      <p:sp>
        <p:nvSpPr>
          <p:cNvPr id="4" name="Pladsholder til slidebillede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92664" y="3271382"/>
            <a:ext cx="7941310" cy="267658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6456219"/>
            <a:ext cx="4301543" cy="34145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5623372" y="6456219"/>
            <a:ext cx="4301543" cy="341457"/>
          </a:xfrm>
          <a:prstGeom prst="rect">
            <a:avLst/>
          </a:prstGeom>
        </p:spPr>
        <p:txBody>
          <a:bodyPr vert="horz" lIns="91440" tIns="45720" rIns="91440" bIns="45720" rtlCol="0" anchor="b"/>
          <a:lstStyle>
            <a:lvl1pPr algn="r">
              <a:defRPr sz="1200"/>
            </a:lvl1pPr>
          </a:lstStyle>
          <a:p>
            <a:fld id="{48475FCA-680F-384D-A34E-4622D8BE742B}" type="slidenum">
              <a:rPr lang="da-DK" smtClean="0"/>
              <a:t>‹nr.›</a:t>
            </a:fld>
            <a:endParaRPr lang="da-DK"/>
          </a:p>
        </p:txBody>
      </p:sp>
    </p:spTree>
    <p:extLst>
      <p:ext uri="{BB962C8B-B14F-4D97-AF65-F5344CB8AC3E}">
        <p14:creationId xmlns:p14="http://schemas.microsoft.com/office/powerpoint/2010/main" val="38366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1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1B39-729F-E82F-89B5-5F540A1FE58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16BED64-53DD-EED6-D9F6-3CC2EE6E82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7F25BFB-9BBD-0720-57E2-C5C98712B9DC}"/>
              </a:ext>
            </a:extLst>
          </p:cNvPr>
          <p:cNvSpPr>
            <a:spLocks noGrp="1"/>
          </p:cNvSpPr>
          <p:nvPr>
            <p:ph type="body" idx="1"/>
          </p:nvPr>
        </p:nvSpPr>
        <p:spPr/>
        <p:txBody>
          <a:bodyPr/>
          <a:lstStyle/>
          <a:p>
            <a:r>
              <a:rPr lang="da-DK" dirty="0"/>
              <a:t>Ingen eksklusionskriterier, da alle med/efter kræft kan have brug for rehabilitering. Det anbefales at starte rehabilitering allerede under behandling og lever man med kronisk kræft har man ligeledes brug for rehabilitering for at sikre et godt og meningsfuld liv/hverdag med sygdommen.</a:t>
            </a:r>
          </a:p>
          <a:p>
            <a:r>
              <a:rPr lang="da-DK" dirty="0"/>
              <a:t>Der har dog været løbende drøftelser vedr. palliative/terminale indsatser. Styregruppen har valgt at emner som den sidste tid ikke inkluderes som tema i forløbet. </a:t>
            </a:r>
          </a:p>
          <a:p>
            <a:endParaRPr lang="da-DK" dirty="0"/>
          </a:p>
        </p:txBody>
      </p:sp>
      <p:sp>
        <p:nvSpPr>
          <p:cNvPr id="4" name="Pladsholder til slidenummer 3">
            <a:extLst>
              <a:ext uri="{FF2B5EF4-FFF2-40B4-BE49-F238E27FC236}">
                <a16:creationId xmlns:a16="http://schemas.microsoft.com/office/drawing/2014/main" id="{AE074411-40EA-79F7-6AA9-671970BF837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2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b="0" dirty="0">
              <a:solidFill>
                <a:schemeClr val="bg1"/>
              </a:solidFill>
            </a:endParaRP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103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D400-E1DD-AFF2-1E6A-F0F9592C8D4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A037B6A-9F8C-7EAC-6B3E-538E935F38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C629149-6E11-12CC-412D-006E7EAA9C6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56E6E68-4AE5-2341-F9F2-8D2D34D10F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48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99AD-6A57-BC71-1655-2FCFBDC4290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0929BD9-21BD-2EDE-0C16-DBB510FCA6C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8EA68A1-BBBE-EA25-0238-D6373396F1E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429F78C-DEFB-2A04-8545-2C93A3ED64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20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4AFC1-70DC-49D8-D41C-59EB8A11E1C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C6C22ED-77CC-F427-D165-64B8FC21DC9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85D025C-7066-5457-6582-403340E7993C}"/>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85F8C0F-6466-A157-1D21-DFB44A1E0D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14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207E-4137-4878-D9BA-72D40322492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E5C42D2-8065-75B8-F9EB-B782D6A1122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7E4A777-1E4E-9A3F-20E6-03D3BCA7F507}"/>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9ABF5FE-3DE1-B7EF-48E4-C3BAE4D533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32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A7EF-12A8-394B-47EC-5242E20D75C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164A604-64E4-84BA-C85E-6E4648CF989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ED972FC-09A6-F854-B7FC-002594D83F9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264DB388-21DA-4FA4-BEDE-9672CCF784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664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E9258-B993-297A-F72F-0AF7A9E2259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9BA5AC2-FD97-5A7C-DD82-847AE721E1D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3A812F4-8B65-1CB5-D70A-FCC435180EA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21111777-0D1B-E646-1DC1-668291E73D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146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1" dirty="0">
                <a:solidFill>
                  <a:schemeClr val="bg1"/>
                </a:solidFill>
              </a:rPr>
              <a:t>Vær obs. På at man kan finde vejledninger på hjemmesiden. </a:t>
            </a:r>
          </a:p>
          <a:p>
            <a:pPr algn="l"/>
            <a:r>
              <a:rPr lang="da-DK" b="1" dirty="0">
                <a:solidFill>
                  <a:schemeClr val="bg1"/>
                </a:solidFill>
              </a:rPr>
              <a:t>Man skal oprettes på hjemmesiden for at få adgang. </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69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54226-41C2-D654-1AD3-303D7FFDF77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F0F4D87-3DFB-D0E9-DF54-842FBA8863D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2A0AF10-6016-4480-EF72-0A24EE9DA83D}"/>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ABD2D07-4E0D-A9CA-9391-D02719C95D6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74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optage!</a:t>
            </a:r>
          </a:p>
        </p:txBody>
      </p:sp>
      <p:sp>
        <p:nvSpPr>
          <p:cNvPr id="4" name="Pladsholder til slidenummer 3"/>
          <p:cNvSpPr>
            <a:spLocks noGrp="1"/>
          </p:cNvSpPr>
          <p:nvPr>
            <p:ph type="sldNum" sz="quarter" idx="5"/>
          </p:nvPr>
        </p:nvSpPr>
        <p:spPr/>
        <p:txBody>
          <a:bodyPr/>
          <a:lstStyle/>
          <a:p>
            <a:fld id="{48475FCA-680F-384D-A34E-4622D8BE742B}" type="slidenum">
              <a:rPr lang="da-DK" smtClean="0"/>
              <a:t>4</a:t>
            </a:fld>
            <a:endParaRPr lang="da-DK"/>
          </a:p>
        </p:txBody>
      </p:sp>
    </p:spTree>
    <p:extLst>
      <p:ext uri="{BB962C8B-B14F-4D97-AF65-F5344CB8AC3E}">
        <p14:creationId xmlns:p14="http://schemas.microsoft.com/office/powerpoint/2010/main" val="39494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05F94-9BDF-B35D-07AF-5E043A0BFC1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7113769-DB5D-CF27-58BA-FB0DB9B86E2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13165B-FE16-E152-1393-BF5DC7A114E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44CC9571-A81D-1E97-5A7D-8FDE9104BC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70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62A2-92C6-31D5-E056-309ED6AFEF1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DF190EE-CAD2-CA56-1C47-0A33C526AE8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8E46CB4-0A7F-380C-A66B-71E7FED5E99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FA084AD-DE29-B241-37DF-83A0395D4B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552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8621-A980-BE56-0AF8-6AA6707F07A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5FEC522-769B-989F-1664-D995C357DFB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4908EA-15F5-B809-3B66-516300296B1E}"/>
              </a:ext>
            </a:extLst>
          </p:cNvPr>
          <p:cNvSpPr>
            <a:spLocks noGrp="1"/>
          </p:cNvSpPr>
          <p:nvPr>
            <p:ph type="body" idx="1"/>
          </p:nvPr>
        </p:nvSpPr>
        <p:spPr/>
        <p:txBody>
          <a:bodyPr/>
          <a:lstStyle/>
          <a:p>
            <a:pPr marL="171450" indent="-171450">
              <a:buFont typeface="Arial" panose="020B0604020202020204" pitchFamily="34" charset="0"/>
              <a:buChar char="•"/>
            </a:pPr>
            <a:r>
              <a:rPr lang="da-DK" dirty="0"/>
              <a:t>Ville i gerne selv kunne printe borgerfolderne?</a:t>
            </a:r>
          </a:p>
          <a:p>
            <a:pPr marL="171450" indent="-171450">
              <a:buFont typeface="Arial" panose="020B0604020202020204" pitchFamily="34" charset="0"/>
              <a:buChar char="•"/>
            </a:pPr>
            <a:r>
              <a:rPr lang="da-DK" dirty="0"/>
              <a:t>Hvis i selv skulle printe dem, ville i så få dem printet af et trykkeri eller selv printe dem?</a:t>
            </a:r>
          </a:p>
          <a:p>
            <a:pPr marL="171450" indent="-171450">
              <a:buFont typeface="Arial" panose="020B0604020202020204" pitchFamily="34" charset="0"/>
              <a:buChar char="•"/>
            </a:pPr>
            <a:r>
              <a:rPr lang="da-DK" dirty="0"/>
              <a:t>Ville du finde det relevant at kunne tilgå en version, hvor man kan indsætte eget kommune logo?</a:t>
            </a:r>
          </a:p>
          <a:p>
            <a:pPr marL="171450" indent="-171450">
              <a:buFont typeface="Arial" panose="020B0604020202020204" pitchFamily="34" charset="0"/>
              <a:buChar char="•"/>
            </a:pPr>
            <a:r>
              <a:rPr lang="da-DK" dirty="0"/>
              <a:t>Ville du finde det relevant at kunne tilgå en version, hvor man selv kan skrive et par linjer i folderen selv?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Ville i selv få printet m</a:t>
            </a:r>
          </a:p>
          <a:p>
            <a:pPr marL="171450" indent="-171450">
              <a:buFont typeface="Arial" panose="020B0604020202020204" pitchFamily="34" charset="0"/>
              <a:buChar char="•"/>
            </a:pPr>
            <a:r>
              <a:rPr lang="da-DK" dirty="0" err="1"/>
              <a:t>aterialet</a:t>
            </a:r>
            <a:r>
              <a:rPr lang="da-DK" dirty="0"/>
              <a:t>?</a:t>
            </a:r>
          </a:p>
        </p:txBody>
      </p:sp>
      <p:sp>
        <p:nvSpPr>
          <p:cNvPr id="4" name="Pladsholder til slidenummer 3">
            <a:extLst>
              <a:ext uri="{FF2B5EF4-FFF2-40B4-BE49-F238E27FC236}">
                <a16:creationId xmlns:a16="http://schemas.microsoft.com/office/drawing/2014/main" id="{3568CBDA-F41E-699E-1F3E-CBFAC987B7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53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6CE67-BB2D-8A6D-38D3-3644601623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B162938-5EC6-5080-17D9-9AFAD3BE097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F87F9B5-8CD2-2920-B688-B8E8AC9C8C1A}"/>
              </a:ext>
            </a:extLst>
          </p:cNvPr>
          <p:cNvSpPr>
            <a:spLocks noGrp="1"/>
          </p:cNvSpPr>
          <p:nvPr>
            <p:ph type="body" idx="1"/>
          </p:nvPr>
        </p:nvSpPr>
        <p:spPr/>
        <p:txBody>
          <a:bodyPr/>
          <a:lstStyle/>
          <a:p>
            <a:r>
              <a:rPr lang="da-DK" sz="1200" kern="1200" dirty="0">
                <a:solidFill>
                  <a:schemeClr val="tx1"/>
                </a:solidFill>
                <a:effectLst/>
                <a:latin typeface="+mn-lt"/>
                <a:ea typeface="+mn-ea"/>
                <a:cs typeface="+mn-cs"/>
              </a:rPr>
              <a:t>Vi har lyttet til jeres feedback og samarbejdet tæt med jer for at tilpasse appen til jeres behov. Jeres input er vigtigt for os, og vi arbejder løbende med at forbedre mit liv – min sundhed.</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Vi forventer, at der kommer en opdatering i </a:t>
            </a:r>
            <a:r>
              <a:rPr lang="da-DK" sz="1200" kern="1200">
                <a:solidFill>
                  <a:schemeClr val="tx1"/>
                </a:solidFill>
                <a:effectLst/>
                <a:latin typeface="+mn-lt"/>
                <a:ea typeface="+mn-ea"/>
                <a:cs typeface="+mn-cs"/>
              </a:rPr>
              <a:t>december 2025.</a:t>
            </a:r>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95217AC0-218B-CDA6-6F29-EB2A7969BC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43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Næste møde vil fokuserer på sparring med de andre kommuner om, hvordan de arbejder med formidling og kommunikation af </a:t>
            </a:r>
            <a:r>
              <a:rPr lang="da-DK" sz="1200" kern="1200" dirty="0" err="1">
                <a:solidFill>
                  <a:schemeClr val="tx1"/>
                </a:solidFill>
                <a:effectLst/>
                <a:latin typeface="+mn-lt"/>
                <a:ea typeface="+mn-ea"/>
                <a:cs typeface="+mn-cs"/>
              </a:rPr>
              <a:t>app’en</a:t>
            </a:r>
            <a:r>
              <a:rPr lang="da-DK" sz="1200" kern="1200" dirty="0">
                <a:solidFill>
                  <a:schemeClr val="tx1"/>
                </a:solidFill>
                <a:effectLst/>
                <a:latin typeface="+mn-lt"/>
                <a:ea typeface="+mn-ea"/>
                <a:cs typeface="+mn-cs"/>
              </a:rPr>
              <a:t> – både internt til kollegaer og eksternt til borgere. Hvis nogle af jer har erfaring med noget kommunikationsmateriale, der har virket særligt godt for jer – og som I kunne have lyst til at dele med de andre – så skriv meget gerne til mig.</a:t>
            </a:r>
          </a:p>
          <a:p>
            <a:endParaRPr lang="da-DK" dirty="0"/>
          </a:p>
        </p:txBody>
      </p:sp>
      <p:sp>
        <p:nvSpPr>
          <p:cNvPr id="4" name="Pladsholder til slidenummer 3"/>
          <p:cNvSpPr>
            <a:spLocks noGrp="1"/>
          </p:cNvSpPr>
          <p:nvPr>
            <p:ph type="sldNum" sz="quarter" idx="5"/>
          </p:nvPr>
        </p:nvSpPr>
        <p:spPr/>
        <p:txBody>
          <a:bodyPr/>
          <a:lstStyle/>
          <a:p>
            <a:fld id="{48475FCA-680F-384D-A34E-4622D8BE742B}" type="slidenum">
              <a:rPr lang="da-DK" smtClean="0"/>
              <a:t>29</a:t>
            </a:fld>
            <a:endParaRPr lang="da-DK"/>
          </a:p>
        </p:txBody>
      </p:sp>
    </p:spTree>
    <p:extLst>
      <p:ext uri="{BB962C8B-B14F-4D97-AF65-F5344CB8AC3E}">
        <p14:creationId xmlns:p14="http://schemas.microsoft.com/office/powerpoint/2010/main" val="39235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090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8475FCA-680F-384D-A34E-4622D8BE742B}" type="slidenum">
              <a:rPr lang="da-DK" smtClean="0"/>
              <a:t>6</a:t>
            </a:fld>
            <a:endParaRPr lang="da-DK"/>
          </a:p>
        </p:txBody>
      </p:sp>
    </p:spTree>
    <p:extLst>
      <p:ext uri="{BB962C8B-B14F-4D97-AF65-F5344CB8AC3E}">
        <p14:creationId xmlns:p14="http://schemas.microsoft.com/office/powerpoint/2010/main" val="426218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dirty="0"/>
              <a:t>SLB Vejle v. Torben Hansen (overlæge på onkologisk afdeling) er ”</a:t>
            </a:r>
            <a:r>
              <a:rPr lang="da-DK" sz="1000" dirty="0" err="1"/>
              <a:t>competent</a:t>
            </a:r>
            <a:r>
              <a:rPr lang="da-DK" sz="1000" dirty="0"/>
              <a:t> </a:t>
            </a:r>
            <a:r>
              <a:rPr lang="da-DK" sz="1000" dirty="0" err="1"/>
              <a:t>authority</a:t>
            </a:r>
            <a:r>
              <a:rPr lang="da-DK" sz="1000" dirty="0"/>
              <a:t>” for den danske involvering og har arbejdspakkeledelsen af WP10.</a:t>
            </a:r>
          </a:p>
        </p:txBody>
      </p:sp>
      <p:sp>
        <p:nvSpPr>
          <p:cNvPr id="4" name="Pladsholder til slidenummer 3"/>
          <p:cNvSpPr>
            <a:spLocks noGrp="1"/>
          </p:cNvSpPr>
          <p:nvPr>
            <p:ph type="sldNum" sz="quarter" idx="5"/>
          </p:nvPr>
        </p:nvSpPr>
        <p:spPr/>
        <p:txBody>
          <a:bodyPr/>
          <a:lstStyle/>
          <a:p>
            <a:fld id="{48475FCA-680F-384D-A34E-4622D8BE742B}" type="slidenum">
              <a:rPr lang="da-DK" smtClean="0"/>
              <a:t>7</a:t>
            </a:fld>
            <a:endParaRPr lang="da-DK"/>
          </a:p>
        </p:txBody>
      </p:sp>
    </p:spTree>
    <p:extLst>
      <p:ext uri="{BB962C8B-B14F-4D97-AF65-F5344CB8AC3E}">
        <p14:creationId xmlns:p14="http://schemas.microsoft.com/office/powerpoint/2010/main" val="272836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Feasibility</a:t>
            </a:r>
            <a:r>
              <a:rPr lang="da-DK" dirty="0"/>
              <a:t> studie: </a:t>
            </a:r>
            <a:r>
              <a:rPr lang="da-DK" sz="1200" i="0" dirty="0"/>
              <a:t>Målet er at undersøge, om interventionen er praktisk gennemførlig, brugbar og kan integreres i den eksisterende praksis. Her er fokus mindre på at dokumentere effekt og mere på at tilpasse løsningen til brugernes behov, samt at identificere eventuelle udfordringer i implementeringen på baggrund af feedback fra brugere, ligesom der vil blive foretaget justeringer undervejs.</a:t>
            </a:r>
          </a:p>
          <a:p>
            <a:endParaRPr lang="da-DK" dirty="0"/>
          </a:p>
        </p:txBody>
      </p:sp>
      <p:sp>
        <p:nvSpPr>
          <p:cNvPr id="4" name="Pladsholder til slidenummer 3"/>
          <p:cNvSpPr>
            <a:spLocks noGrp="1"/>
          </p:cNvSpPr>
          <p:nvPr>
            <p:ph type="sldNum" sz="quarter" idx="5"/>
          </p:nvPr>
        </p:nvSpPr>
        <p:spPr/>
        <p:txBody>
          <a:bodyPr/>
          <a:lstStyle/>
          <a:p>
            <a:fld id="{48475FCA-680F-384D-A34E-4622D8BE742B}" type="slidenum">
              <a:rPr lang="da-DK" smtClean="0"/>
              <a:t>8</a:t>
            </a:fld>
            <a:endParaRPr lang="da-DK"/>
          </a:p>
        </p:txBody>
      </p:sp>
    </p:spTree>
    <p:extLst>
      <p:ext uri="{BB962C8B-B14F-4D97-AF65-F5344CB8AC3E}">
        <p14:creationId xmlns:p14="http://schemas.microsoft.com/office/powerpoint/2010/main" val="119530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9FD0-2C8F-445D-1783-C7352A1472B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4283801-F1B7-DF3A-FEAF-DA0C50BDEDB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0FD3645-35FE-BC8E-7E2A-6FBF6D7C7905}"/>
              </a:ext>
            </a:extLst>
          </p:cNvPr>
          <p:cNvSpPr>
            <a:spLocks noGrp="1"/>
          </p:cNvSpPr>
          <p:nvPr>
            <p:ph type="body" idx="1"/>
          </p:nvPr>
        </p:nvSpPr>
        <p:spPr/>
        <p:txBody>
          <a:bodyPr/>
          <a:lstStyle/>
          <a:p>
            <a:r>
              <a:rPr lang="da-DK" b="1" dirty="0"/>
              <a:t>Ad hoc medarbejdere: </a:t>
            </a:r>
            <a:r>
              <a:rPr lang="da-DK" b="0" dirty="0"/>
              <a:t>Diætister, ergoterapeuter, fastholdelseskonsulent ved jobcenter</a:t>
            </a:r>
            <a:endParaRPr lang="da-DK" b="1" dirty="0"/>
          </a:p>
        </p:txBody>
      </p:sp>
      <p:sp>
        <p:nvSpPr>
          <p:cNvPr id="4" name="Pladsholder til slidenummer 3">
            <a:extLst>
              <a:ext uri="{FF2B5EF4-FFF2-40B4-BE49-F238E27FC236}">
                <a16:creationId xmlns:a16="http://schemas.microsoft.com/office/drawing/2014/main" id="{0235CE69-AA04-7167-DBC0-AA746CA679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0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AF43-4CB5-F5BE-958F-9210AEE6E15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EFB79DF-D7C3-31E4-0A81-92CC2AF7D52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309CDF4-89F5-935C-18C7-EC2826A8C115}"/>
              </a:ext>
            </a:extLst>
          </p:cNvPr>
          <p:cNvSpPr>
            <a:spLocks noGrp="1"/>
          </p:cNvSpPr>
          <p:nvPr>
            <p:ph type="body" idx="1"/>
          </p:nvPr>
        </p:nvSpPr>
        <p:spPr/>
        <p:txBody>
          <a:bodyPr/>
          <a:lstStyle/>
          <a:p>
            <a:endParaRPr lang="da-DK" b="1" dirty="0"/>
          </a:p>
        </p:txBody>
      </p:sp>
      <p:sp>
        <p:nvSpPr>
          <p:cNvPr id="4" name="Pladsholder til slidenummer 3">
            <a:extLst>
              <a:ext uri="{FF2B5EF4-FFF2-40B4-BE49-F238E27FC236}">
                <a16:creationId xmlns:a16="http://schemas.microsoft.com/office/drawing/2014/main" id="{C5F01E35-5E8C-7706-CFD3-BB17C96029A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49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Vores </a:t>
            </a:r>
            <a:r>
              <a:rPr lang="da-DK" dirty="0" err="1"/>
              <a:t>personas</a:t>
            </a:r>
            <a:r>
              <a:rPr lang="da-DK" dirty="0"/>
              <a:t> er udarbejdet</a:t>
            </a:r>
            <a:r>
              <a:rPr lang="da-DK" baseline="0" dirty="0"/>
              <a:t> fra erfaringer med de digitale patientuddannelser, interviews med kronikere i forbindelse med Sundhed Sammen Hjemmefra og inputs fra projektgrupperne. </a:t>
            </a:r>
          </a:p>
          <a:p>
            <a:endParaRPr lang="da-DK" baseline="0" dirty="0"/>
          </a:p>
          <a:p>
            <a:r>
              <a:rPr lang="da-DK" dirty="0"/>
              <a:t>Fællestrækket ved vores </a:t>
            </a:r>
            <a:r>
              <a:rPr lang="da-DK" dirty="0" err="1"/>
              <a:t>personas</a:t>
            </a:r>
            <a:r>
              <a:rPr lang="da-DK" dirty="0"/>
              <a:t> er at</a:t>
            </a:r>
            <a:r>
              <a:rPr lang="da-DK" baseline="0" dirty="0"/>
              <a:t> det er forskellige vilkår som gør at de har svært ved at deltage i de fysisk tilbud. </a:t>
            </a:r>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5FCA-680F-384D-A34E-4622D8BE742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420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hemeOverride" Target="../theme/themeOverride2.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hemeOverride" Target="../theme/themeOverride3.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7" name="Pladsholder til tekst 2">
            <a:extLst>
              <a:ext uri="{FF2B5EF4-FFF2-40B4-BE49-F238E27FC236}">
                <a16:creationId xmlns:a16="http://schemas.microsoft.com/office/drawing/2014/main" id="{FB9D553C-0293-9041-A813-60C25D9D0463}"/>
              </a:ext>
            </a:extLst>
          </p:cNvPr>
          <p:cNvSpPr>
            <a:spLocks noGrp="1"/>
          </p:cNvSpPr>
          <p:nvPr>
            <p:ph idx="1"/>
          </p:nvPr>
        </p:nvSpPr>
        <p:spPr>
          <a:xfrm>
            <a:off x="721368" y="1871077"/>
            <a:ext cx="8290870" cy="4186823"/>
          </a:xfrm>
          <a:prstGeom prst="rect">
            <a:avLst/>
          </a:prstGeom>
        </p:spPr>
        <p:txBody>
          <a:bodyPr vert="horz" lIns="0" tIns="0" rIns="0" bIns="0" rtlCol="0">
            <a:no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5" name="Gruppe 4"/>
          <p:cNvGrpSpPr>
            <a:grpSpLocks noChangeAspect="1"/>
          </p:cNvGrpSpPr>
          <p:nvPr userDrawn="1"/>
        </p:nvGrpSpPr>
        <p:grpSpPr>
          <a:xfrm>
            <a:off x="10743415" y="351574"/>
            <a:ext cx="720000" cy="674569"/>
            <a:chOff x="2692400" y="404813"/>
            <a:chExt cx="1987550" cy="1862137"/>
          </a:xfrm>
        </p:grpSpPr>
        <p:sp>
          <p:nvSpPr>
            <p:cNvPr id="6"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Rectangle 5"/>
            <p:cNvSpPr>
              <a:spLocks noChangeArrowheads="1"/>
            </p:cNvSpPr>
            <p:nvPr/>
          </p:nvSpPr>
          <p:spPr bwMode="auto">
            <a:xfrm>
              <a:off x="4464050" y="560388"/>
              <a:ext cx="215900" cy="219075"/>
            </a:xfrm>
            <a:prstGeom prst="rect">
              <a:avLst/>
            </a:prstGeom>
            <a:solidFill>
              <a:schemeClr val="tx2">
                <a:alpha val="5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0"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12" name="Rectangle 8"/>
            <p:cNvSpPr>
              <a:spLocks noChangeArrowheads="1"/>
            </p:cNvSpPr>
            <p:nvPr/>
          </p:nvSpPr>
          <p:spPr bwMode="auto">
            <a:xfrm>
              <a:off x="3968750" y="560388"/>
              <a:ext cx="215900" cy="219075"/>
            </a:xfrm>
            <a:prstGeom prst="rect">
              <a:avLst/>
            </a:prstGeom>
            <a:solidFill>
              <a:schemeClr val="tx2">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Rectangle 9"/>
            <p:cNvSpPr>
              <a:spLocks noChangeArrowheads="1"/>
            </p:cNvSpPr>
            <p:nvPr/>
          </p:nvSpPr>
          <p:spPr bwMode="auto">
            <a:xfrm>
              <a:off x="3968750" y="2051050"/>
              <a:ext cx="215900" cy="215900"/>
            </a:xfrm>
            <a:prstGeom prst="rect">
              <a:avLst/>
            </a:prstGeom>
            <a:solidFill>
              <a:schemeClr val="tx2">
                <a:alpha val="9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4"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Rectangle 11"/>
            <p:cNvSpPr>
              <a:spLocks noChangeArrowheads="1"/>
            </p:cNvSpPr>
            <p:nvPr/>
          </p:nvSpPr>
          <p:spPr bwMode="auto">
            <a:xfrm>
              <a:off x="34686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Rectangle 12"/>
            <p:cNvSpPr>
              <a:spLocks noChangeArrowheads="1"/>
            </p:cNvSpPr>
            <p:nvPr/>
          </p:nvSpPr>
          <p:spPr bwMode="auto">
            <a:xfrm>
              <a:off x="4464050" y="1055688"/>
              <a:ext cx="215900" cy="219075"/>
            </a:xfrm>
            <a:prstGeom prst="rect">
              <a:avLst/>
            </a:prstGeom>
            <a:solidFill>
              <a:schemeClr val="tx2">
                <a:alpha val="6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7"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19" name="Rectangle 15"/>
            <p:cNvSpPr>
              <a:spLocks noChangeArrowheads="1"/>
            </p:cNvSpPr>
            <p:nvPr/>
          </p:nvSpPr>
          <p:spPr bwMode="auto">
            <a:xfrm>
              <a:off x="4464050" y="1550988"/>
              <a:ext cx="215900" cy="220662"/>
            </a:xfrm>
            <a:prstGeom prst="rect">
              <a:avLst/>
            </a:prstGeom>
            <a:solidFill>
              <a:schemeClr val="tx2">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Rectangle 16"/>
            <p:cNvSpPr>
              <a:spLocks noChangeArrowheads="1"/>
            </p:cNvSpPr>
            <p:nvPr/>
          </p:nvSpPr>
          <p:spPr bwMode="auto">
            <a:xfrm>
              <a:off x="29733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Rectangle 17"/>
            <p:cNvSpPr>
              <a:spLocks noChangeArrowheads="1"/>
            </p:cNvSpPr>
            <p:nvPr/>
          </p:nvSpPr>
          <p:spPr bwMode="auto">
            <a:xfrm>
              <a:off x="2973388" y="1550988"/>
              <a:ext cx="219075" cy="2206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Rectangle 18"/>
            <p:cNvSpPr>
              <a:spLocks noChangeArrowheads="1"/>
            </p:cNvSpPr>
            <p:nvPr/>
          </p:nvSpPr>
          <p:spPr bwMode="auto">
            <a:xfrm>
              <a:off x="4464050" y="2051050"/>
              <a:ext cx="215900" cy="215900"/>
            </a:xfrm>
            <a:prstGeom prst="rect">
              <a:avLst/>
            </a:pr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23"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51123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WP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tx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788FB75-699D-7707-E6B6-78D8DBCE22D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134018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W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92316DE-53C8-8D2C-2934-1C8D6F2F27A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30310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WP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D041812-8FC1-0426-725B-0609B0539F6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1815000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P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FE1F6ABB-CDA8-FC75-08B1-C241B7342A7D}"/>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70327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P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4D5B3647-F9C1-7B2F-42B0-74ECA617DFF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730444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WP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FCD7258-C807-51B4-32C7-A61C78AAA11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3323533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WP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FE48991A-DD46-68FF-CF45-8461F53F7EF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3045633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WP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E5E41888-DB2E-5671-61B2-F93351410EE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651460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WP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F8143D1-95DA-ADCD-40A2-2647A893A8D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94874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WP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701964" y="1519237"/>
            <a:ext cx="8035636" cy="1909763"/>
          </a:xfrm>
        </p:spPr>
        <p:txBody>
          <a:bodyPr anchor="b"/>
          <a:lstStyle>
            <a:lvl1pPr algn="l">
              <a:defRPr sz="60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701964" y="3602038"/>
            <a:ext cx="803563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47932" y="73406"/>
            <a:ext cx="2466109" cy="603621"/>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9943D512-54B6-B0B4-030A-670294DD223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84676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_neg">
    <p:bg>
      <p:bgPr>
        <a:solidFill>
          <a:schemeClr val="accent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olidFill>
              </a:defRPr>
            </a:lvl1pPr>
          </a:lstStyle>
          <a:p>
            <a:r>
              <a:rPr lang="da-DK"/>
              <a:t>Klik for at redigere i master</a:t>
            </a:r>
          </a:p>
        </p:txBody>
      </p:sp>
      <p:sp>
        <p:nvSpPr>
          <p:cNvPr id="7" name="Pladsholder til tekst 2">
            <a:extLst>
              <a:ext uri="{FF2B5EF4-FFF2-40B4-BE49-F238E27FC236}">
                <a16:creationId xmlns:a16="http://schemas.microsoft.com/office/drawing/2014/main" id="{FB9D553C-0293-9041-A813-60C25D9D0463}"/>
              </a:ext>
            </a:extLst>
          </p:cNvPr>
          <p:cNvSpPr>
            <a:spLocks noGrp="1"/>
          </p:cNvSpPr>
          <p:nvPr>
            <p:ph idx="1"/>
          </p:nvPr>
        </p:nvSpPr>
        <p:spPr>
          <a:xfrm>
            <a:off x="721368" y="1871077"/>
            <a:ext cx="8290870" cy="418682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25" name="Gruppe 24"/>
          <p:cNvGrpSpPr>
            <a:grpSpLocks noChangeAspect="1"/>
          </p:cNvGrpSpPr>
          <p:nvPr userDrawn="1"/>
        </p:nvGrpSpPr>
        <p:grpSpPr>
          <a:xfrm>
            <a:off x="10737965" y="349135"/>
            <a:ext cx="720000" cy="674569"/>
            <a:chOff x="2692400" y="404813"/>
            <a:chExt cx="1987550" cy="1862137"/>
          </a:xfrm>
        </p:grpSpPr>
        <p:sp>
          <p:nvSpPr>
            <p:cNvPr id="26"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Rectangle 5"/>
            <p:cNvSpPr>
              <a:spLocks noChangeArrowheads="1"/>
            </p:cNvSpPr>
            <p:nvPr/>
          </p:nvSpPr>
          <p:spPr bwMode="auto">
            <a:xfrm>
              <a:off x="4464050" y="560388"/>
              <a:ext cx="215900" cy="219075"/>
            </a:xfrm>
            <a:prstGeom prst="rect">
              <a:avLst/>
            </a:pr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28"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0" name="Rectangle 8"/>
            <p:cNvSpPr>
              <a:spLocks noChangeArrowheads="1"/>
            </p:cNvSpPr>
            <p:nvPr/>
          </p:nvSpPr>
          <p:spPr bwMode="auto">
            <a:xfrm>
              <a:off x="39687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Rectangle 9"/>
            <p:cNvSpPr>
              <a:spLocks noChangeArrowheads="1"/>
            </p:cNvSpPr>
            <p:nvPr/>
          </p:nvSpPr>
          <p:spPr bwMode="auto">
            <a:xfrm>
              <a:off x="3968750" y="2051050"/>
              <a:ext cx="215900" cy="215900"/>
            </a:xfrm>
            <a:prstGeom prst="rect">
              <a:avLst/>
            </a:prstGeom>
            <a:solidFill>
              <a:srgbClr val="FFFFFF">
                <a:alpha val="9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2"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Rectangle 11"/>
            <p:cNvSpPr>
              <a:spLocks noChangeArrowheads="1"/>
            </p:cNvSpPr>
            <p:nvPr/>
          </p:nvSpPr>
          <p:spPr bwMode="auto">
            <a:xfrm>
              <a:off x="34686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Rectangle 12"/>
            <p:cNvSpPr>
              <a:spLocks noChangeArrowheads="1"/>
            </p:cNvSpPr>
            <p:nvPr/>
          </p:nvSpPr>
          <p:spPr bwMode="auto">
            <a:xfrm>
              <a:off x="4464050" y="1055688"/>
              <a:ext cx="215900" cy="219075"/>
            </a:xfrm>
            <a:prstGeom prst="rect">
              <a:avLst/>
            </a:prstGeom>
            <a:solidFill>
              <a:srgbClr val="FFFFFF">
                <a:alpha val="6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5"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7" name="Rectangle 15"/>
            <p:cNvSpPr>
              <a:spLocks noChangeArrowheads="1"/>
            </p:cNvSpPr>
            <p:nvPr/>
          </p:nvSpPr>
          <p:spPr bwMode="auto">
            <a:xfrm>
              <a:off x="4464050" y="1550988"/>
              <a:ext cx="21590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Rectangle 16"/>
            <p:cNvSpPr>
              <a:spLocks noChangeArrowheads="1"/>
            </p:cNvSpPr>
            <p:nvPr/>
          </p:nvSpPr>
          <p:spPr bwMode="auto">
            <a:xfrm>
              <a:off x="29733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Rectangle 17"/>
            <p:cNvSpPr>
              <a:spLocks noChangeArrowheads="1"/>
            </p:cNvSpPr>
            <p:nvPr/>
          </p:nvSpPr>
          <p:spPr bwMode="auto">
            <a:xfrm>
              <a:off x="2973388" y="1550988"/>
              <a:ext cx="219075" cy="2206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Rectangle 18"/>
            <p:cNvSpPr>
              <a:spLocks noChangeArrowheads="1"/>
            </p:cNvSpPr>
            <p:nvPr/>
          </p:nvSpPr>
          <p:spPr bwMode="auto">
            <a:xfrm>
              <a:off x="4464050" y="2051050"/>
              <a:ext cx="215900" cy="215900"/>
            </a:xfrm>
            <a:prstGeom prst="rect">
              <a:avLst/>
            </a:prstGeom>
            <a:solidFill>
              <a:srgbClr val="FFFFFF">
                <a:alpha val="8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41"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204242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1985-1F73-09F2-4CDF-6238E5B6A484}"/>
              </a:ext>
            </a:extLst>
          </p:cNvPr>
          <p:cNvSpPr>
            <a:spLocks noGrp="1"/>
          </p:cNvSpPr>
          <p:nvPr>
            <p:ph type="title"/>
          </p:nvPr>
        </p:nvSpPr>
        <p:spPr>
          <a:xfrm>
            <a:off x="347932" y="365125"/>
            <a:ext cx="9109833" cy="1325563"/>
          </a:xfrm>
        </p:spPr>
        <p:txBody>
          <a:bodyPr/>
          <a:lstStyle>
            <a:lvl1pPr>
              <a:defRPr b="1">
                <a:solidFill>
                  <a:srgbClr val="9B009D"/>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F679334-DD64-434D-68E3-96B2BC8B1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colorful logo with a person in the middle&#10;&#10;Description automatically generated">
            <a:extLst>
              <a:ext uri="{FF2B5EF4-FFF2-40B4-BE49-F238E27FC236}">
                <a16:creationId xmlns:a16="http://schemas.microsoft.com/office/drawing/2014/main" id="{E5660E4D-9583-6DB9-62A3-30DF65BCD0B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834283" y="502023"/>
            <a:ext cx="1434353" cy="1043762"/>
          </a:xfrm>
          <a:prstGeom prst="rect">
            <a:avLst/>
          </a:prstGeom>
        </p:spPr>
      </p:pic>
      <p:cxnSp>
        <p:nvCxnSpPr>
          <p:cNvPr id="10" name="Straight Connector 9">
            <a:extLst>
              <a:ext uri="{FF2B5EF4-FFF2-40B4-BE49-F238E27FC236}">
                <a16:creationId xmlns:a16="http://schemas.microsoft.com/office/drawing/2014/main" id="{0CD2D288-8302-E6C9-3551-6FC45BC6F649}"/>
              </a:ext>
            </a:extLst>
          </p:cNvPr>
          <p:cNvCxnSpPr/>
          <p:nvPr userDrawn="1"/>
        </p:nvCxnSpPr>
        <p:spPr>
          <a:xfrm>
            <a:off x="347932" y="6236898"/>
            <a:ext cx="114961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001C2D7E-3CCF-A1C7-B621-0EBDE187AF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3850191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_logo_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1985-1F73-09F2-4CDF-6238E5B6A484}"/>
              </a:ext>
            </a:extLst>
          </p:cNvPr>
          <p:cNvSpPr>
            <a:spLocks noGrp="1"/>
          </p:cNvSpPr>
          <p:nvPr>
            <p:ph type="title"/>
          </p:nvPr>
        </p:nvSpPr>
        <p:spPr>
          <a:xfrm>
            <a:off x="347932" y="365125"/>
            <a:ext cx="11496136" cy="1325563"/>
          </a:xfrm>
        </p:spPr>
        <p:txBody>
          <a:bodyPr/>
          <a:lstStyle>
            <a:lvl1pPr>
              <a:defRPr b="1">
                <a:solidFill>
                  <a:srgbClr val="9B009D"/>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F679334-DD64-434D-68E3-96B2BC8B1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0CD2D288-8302-E6C9-3551-6FC45BC6F649}"/>
              </a:ext>
            </a:extLst>
          </p:cNvPr>
          <p:cNvCxnSpPr/>
          <p:nvPr userDrawn="1"/>
        </p:nvCxnSpPr>
        <p:spPr>
          <a:xfrm>
            <a:off x="347932" y="6236898"/>
            <a:ext cx="114961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001C2D7E-3CCF-A1C7-B621-0EBDE187AFA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pic>
        <p:nvPicPr>
          <p:cNvPr id="6" name="Picture 5">
            <a:extLst>
              <a:ext uri="{FF2B5EF4-FFF2-40B4-BE49-F238E27FC236}">
                <a16:creationId xmlns:a16="http://schemas.microsoft.com/office/drawing/2014/main" id="{2872B88B-AB46-A928-4BC9-0B1A5625734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10135918" y="6330465"/>
            <a:ext cx="1708150" cy="3898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5029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 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lstStyle>
            <a:lvl1pPr>
              <a:defRPr sz="6000" b="1">
                <a:solidFill>
                  <a:srgbClr val="9B009D"/>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00144B3A-241D-3CFA-46F7-084670F74BDD}"/>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1405323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 WP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lstStyle>
            <a:lvl1pPr>
              <a:defRPr sz="6000" b="1">
                <a:solidFill>
                  <a:srgbClr val="9B009D"/>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B4FCCEA8-39EF-DBD6-B78B-D94319934FD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1816863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 W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lstStyle>
            <a:lvl1pPr>
              <a:defRPr sz="6000" b="1">
                <a:solidFill>
                  <a:srgbClr val="9B009D"/>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AA92EC9C-E363-7B74-FB51-5D2BE3D96C1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630748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 WP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E307C1F8-5645-C451-67EB-185D11979D1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1741016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 WP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80E7139A-7F35-677A-6A4A-ED46063EF21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503545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 WP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8269F150-F400-F043-1FE3-D2403EA5078E}"/>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20873274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 WP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71984C7C-7D36-18EB-97DB-0B7F724E530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3160832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 WP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896423F3-9DD7-F121-BDA5-E826036E85C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74323418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grpSp>
        <p:nvGrpSpPr>
          <p:cNvPr id="4" name="Gruppe 3"/>
          <p:cNvGrpSpPr>
            <a:grpSpLocks noChangeAspect="1"/>
          </p:cNvGrpSpPr>
          <p:nvPr userDrawn="1"/>
        </p:nvGrpSpPr>
        <p:grpSpPr>
          <a:xfrm>
            <a:off x="10743415" y="351574"/>
            <a:ext cx="720000" cy="674569"/>
            <a:chOff x="2692400" y="404813"/>
            <a:chExt cx="1987550" cy="1862137"/>
          </a:xfrm>
        </p:grpSpPr>
        <p:sp>
          <p:nvSpPr>
            <p:cNvPr id="5"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 name="Rectangle 5"/>
            <p:cNvSpPr>
              <a:spLocks noChangeArrowheads="1"/>
            </p:cNvSpPr>
            <p:nvPr/>
          </p:nvSpPr>
          <p:spPr bwMode="auto">
            <a:xfrm>
              <a:off x="4464050" y="560388"/>
              <a:ext cx="215900" cy="219075"/>
            </a:xfrm>
            <a:prstGeom prst="rect">
              <a:avLst/>
            </a:prstGeom>
            <a:solidFill>
              <a:schemeClr val="tx2">
                <a:alpha val="5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10" name="Rectangle 8"/>
            <p:cNvSpPr>
              <a:spLocks noChangeArrowheads="1"/>
            </p:cNvSpPr>
            <p:nvPr/>
          </p:nvSpPr>
          <p:spPr bwMode="auto">
            <a:xfrm>
              <a:off x="3968750" y="560388"/>
              <a:ext cx="215900" cy="219075"/>
            </a:xfrm>
            <a:prstGeom prst="rect">
              <a:avLst/>
            </a:prstGeom>
            <a:solidFill>
              <a:schemeClr val="tx2">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Rectangle 9"/>
            <p:cNvSpPr>
              <a:spLocks noChangeArrowheads="1"/>
            </p:cNvSpPr>
            <p:nvPr/>
          </p:nvSpPr>
          <p:spPr bwMode="auto">
            <a:xfrm>
              <a:off x="3968750" y="2051050"/>
              <a:ext cx="215900" cy="215900"/>
            </a:xfrm>
            <a:prstGeom prst="rect">
              <a:avLst/>
            </a:prstGeom>
            <a:solidFill>
              <a:schemeClr val="tx2">
                <a:alpha val="9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2"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Rectangle 11"/>
            <p:cNvSpPr>
              <a:spLocks noChangeArrowheads="1"/>
            </p:cNvSpPr>
            <p:nvPr/>
          </p:nvSpPr>
          <p:spPr bwMode="auto">
            <a:xfrm>
              <a:off x="34686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Rectangle 12"/>
            <p:cNvSpPr>
              <a:spLocks noChangeArrowheads="1"/>
            </p:cNvSpPr>
            <p:nvPr/>
          </p:nvSpPr>
          <p:spPr bwMode="auto">
            <a:xfrm>
              <a:off x="4464050" y="1055688"/>
              <a:ext cx="215900" cy="219075"/>
            </a:xfrm>
            <a:prstGeom prst="rect">
              <a:avLst/>
            </a:prstGeom>
            <a:solidFill>
              <a:schemeClr val="tx2">
                <a:alpha val="6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5"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17" name="Rectangle 15"/>
            <p:cNvSpPr>
              <a:spLocks noChangeArrowheads="1"/>
            </p:cNvSpPr>
            <p:nvPr/>
          </p:nvSpPr>
          <p:spPr bwMode="auto">
            <a:xfrm>
              <a:off x="4464050" y="1550988"/>
              <a:ext cx="215900" cy="220662"/>
            </a:xfrm>
            <a:prstGeom prst="rect">
              <a:avLst/>
            </a:prstGeom>
            <a:solidFill>
              <a:schemeClr val="tx2">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Rectangle 16"/>
            <p:cNvSpPr>
              <a:spLocks noChangeArrowheads="1"/>
            </p:cNvSpPr>
            <p:nvPr/>
          </p:nvSpPr>
          <p:spPr bwMode="auto">
            <a:xfrm>
              <a:off x="29733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Rectangle 17"/>
            <p:cNvSpPr>
              <a:spLocks noChangeArrowheads="1"/>
            </p:cNvSpPr>
            <p:nvPr/>
          </p:nvSpPr>
          <p:spPr bwMode="auto">
            <a:xfrm>
              <a:off x="2973388" y="1550988"/>
              <a:ext cx="219075" cy="2206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Rectangle 18"/>
            <p:cNvSpPr>
              <a:spLocks noChangeArrowheads="1"/>
            </p:cNvSpPr>
            <p:nvPr/>
          </p:nvSpPr>
          <p:spPr bwMode="auto">
            <a:xfrm>
              <a:off x="4464050" y="2051050"/>
              <a:ext cx="215900" cy="215900"/>
            </a:xfrm>
            <a:prstGeom prst="rect">
              <a:avLst/>
            </a:pr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21"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937417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 WP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8C9B3A38-31AE-731C-D3AF-B82DC6B9DAA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3992307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 WP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DF1576F4-369E-4828-B7E9-90738B178C1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408097864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 WP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DDB-B06F-3DA8-17FE-4856C12698F8}"/>
              </a:ext>
            </a:extLst>
          </p:cNvPr>
          <p:cNvSpPr>
            <a:spLocks noGrp="1"/>
          </p:cNvSpPr>
          <p:nvPr>
            <p:ph type="title"/>
          </p:nvPr>
        </p:nvSpPr>
        <p:spPr>
          <a:xfrm>
            <a:off x="360797" y="1626610"/>
            <a:ext cx="10515600" cy="2852737"/>
          </a:xfrm>
        </p:spPr>
        <p:txBody>
          <a:bodyPr anchor="b">
            <a:normAutofit/>
          </a:bodyPr>
          <a:lstStyle>
            <a:lvl1pPr algn="l" defTabSz="914400" rtl="0" eaLnBrk="1" latinLnBrk="0" hangingPunct="1">
              <a:lnSpc>
                <a:spcPct val="90000"/>
              </a:lnSpc>
              <a:spcBef>
                <a:spcPct val="0"/>
              </a:spcBef>
              <a:buNone/>
              <a:defRPr lang="en-US" sz="6000" b="1" kern="1200" dirty="0">
                <a:solidFill>
                  <a:srgbClr val="9B009D"/>
                </a:solidFill>
                <a:latin typeface="+mn-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93255028-A489-896D-DF8E-64FAA78F4538}"/>
              </a:ext>
            </a:extLst>
          </p:cNvPr>
          <p:cNvSpPr>
            <a:spLocks noGrp="1"/>
          </p:cNvSpPr>
          <p:nvPr>
            <p:ph type="body" idx="1"/>
          </p:nvPr>
        </p:nvSpPr>
        <p:spPr>
          <a:xfrm>
            <a:off x="360797" y="4617172"/>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logo with a person and a rainbow&#10;&#10;Description automatically generated">
            <a:extLst>
              <a:ext uri="{FF2B5EF4-FFF2-40B4-BE49-F238E27FC236}">
                <a16:creationId xmlns:a16="http://schemas.microsoft.com/office/drawing/2014/main" id="{2A8D8E88-6614-C192-9215-930EEFF74DF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0797" y="400005"/>
            <a:ext cx="3752490" cy="918484"/>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E4A0D1B8-58F8-5FCD-835B-28FACA93A85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916703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C5E1A-B742-5A84-E2CD-4561B6CF57BB}"/>
              </a:ext>
            </a:extLst>
          </p:cNvPr>
          <p:cNvSpPr>
            <a:spLocks noGrp="1"/>
          </p:cNvSpPr>
          <p:nvPr>
            <p:ph sz="half" idx="1"/>
          </p:nvPr>
        </p:nvSpPr>
        <p:spPr>
          <a:xfrm>
            <a:off x="347931" y="1825625"/>
            <a:ext cx="560028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5DCEBBB-24C7-8EDC-066C-6AA42C9B4D60}"/>
              </a:ext>
            </a:extLst>
          </p:cNvPr>
          <p:cNvSpPr>
            <a:spLocks noGrp="1"/>
          </p:cNvSpPr>
          <p:nvPr>
            <p:ph sz="half" idx="2"/>
          </p:nvPr>
        </p:nvSpPr>
        <p:spPr>
          <a:xfrm>
            <a:off x="6243782" y="1825625"/>
            <a:ext cx="56002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colorful logo with a person in the middle&#10;&#10;Description automatically generated">
            <a:extLst>
              <a:ext uri="{FF2B5EF4-FFF2-40B4-BE49-F238E27FC236}">
                <a16:creationId xmlns:a16="http://schemas.microsoft.com/office/drawing/2014/main" id="{49976747-21EC-7FBE-6530-0C2D32018EA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834283" y="502023"/>
            <a:ext cx="1434353" cy="1043762"/>
          </a:xfrm>
          <a:prstGeom prst="rect">
            <a:avLst/>
          </a:prstGeom>
        </p:spPr>
      </p:pic>
      <p:sp>
        <p:nvSpPr>
          <p:cNvPr id="6" name="Title 1">
            <a:extLst>
              <a:ext uri="{FF2B5EF4-FFF2-40B4-BE49-F238E27FC236}">
                <a16:creationId xmlns:a16="http://schemas.microsoft.com/office/drawing/2014/main" id="{B138B253-0E39-1EC9-E6CE-934FE1AB32BC}"/>
              </a:ext>
            </a:extLst>
          </p:cNvPr>
          <p:cNvSpPr>
            <a:spLocks noGrp="1"/>
          </p:cNvSpPr>
          <p:nvPr>
            <p:ph type="title"/>
          </p:nvPr>
        </p:nvSpPr>
        <p:spPr>
          <a:xfrm>
            <a:off x="347932" y="365125"/>
            <a:ext cx="9109833" cy="1325563"/>
          </a:xfrm>
        </p:spPr>
        <p:txBody>
          <a:bodyPr/>
          <a:lstStyle>
            <a:lvl1pPr>
              <a:defRPr b="1">
                <a:solidFill>
                  <a:srgbClr val="9B009D"/>
                </a:solidFill>
                <a:latin typeface="+mn-lt"/>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D3C4F376-35DD-E2FF-D631-9463C8B901FF}"/>
              </a:ext>
            </a:extLst>
          </p:cNvPr>
          <p:cNvCxnSpPr/>
          <p:nvPr userDrawn="1"/>
        </p:nvCxnSpPr>
        <p:spPr>
          <a:xfrm>
            <a:off x="347932" y="6236898"/>
            <a:ext cx="114961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Blue text on a black background&#10;&#10;Description automatically generated">
            <a:extLst>
              <a:ext uri="{FF2B5EF4-FFF2-40B4-BE49-F238E27FC236}">
                <a16:creationId xmlns:a16="http://schemas.microsoft.com/office/drawing/2014/main" id="{A72BE578-9961-C17C-F223-D6FBF1D0D79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598754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F1FFE5-E74F-7B6B-CA2F-44A6EBFFA817}"/>
              </a:ext>
            </a:extLst>
          </p:cNvPr>
          <p:cNvSpPr>
            <a:spLocks noGrp="1"/>
          </p:cNvSpPr>
          <p:nvPr>
            <p:ph type="body" idx="1"/>
          </p:nvPr>
        </p:nvSpPr>
        <p:spPr>
          <a:xfrm>
            <a:off x="350982" y="1681163"/>
            <a:ext cx="56465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23A29-9F18-2292-E95E-AA75B9B702AB}"/>
              </a:ext>
            </a:extLst>
          </p:cNvPr>
          <p:cNvSpPr>
            <a:spLocks noGrp="1"/>
          </p:cNvSpPr>
          <p:nvPr>
            <p:ph sz="half" idx="2"/>
          </p:nvPr>
        </p:nvSpPr>
        <p:spPr>
          <a:xfrm>
            <a:off x="350982" y="2505075"/>
            <a:ext cx="56465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054D7A-03B6-3893-09D1-29ACF6E290A3}"/>
              </a:ext>
            </a:extLst>
          </p:cNvPr>
          <p:cNvSpPr>
            <a:spLocks noGrp="1"/>
          </p:cNvSpPr>
          <p:nvPr>
            <p:ph type="body" sz="quarter" idx="3"/>
          </p:nvPr>
        </p:nvSpPr>
        <p:spPr>
          <a:xfrm>
            <a:off x="6172199" y="1681163"/>
            <a:ext cx="56688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7CFD4C-5DAF-455B-DB2E-CC728342BF2D}"/>
              </a:ext>
            </a:extLst>
          </p:cNvPr>
          <p:cNvSpPr>
            <a:spLocks noGrp="1"/>
          </p:cNvSpPr>
          <p:nvPr>
            <p:ph sz="quarter" idx="4"/>
          </p:nvPr>
        </p:nvSpPr>
        <p:spPr>
          <a:xfrm>
            <a:off x="6172200" y="2505075"/>
            <a:ext cx="566881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olorful logo with a person in the middle&#10;&#10;Description automatically generated">
            <a:extLst>
              <a:ext uri="{FF2B5EF4-FFF2-40B4-BE49-F238E27FC236}">
                <a16:creationId xmlns:a16="http://schemas.microsoft.com/office/drawing/2014/main" id="{1E2671AE-33DE-F5DB-694D-26CA2D39F7E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834283" y="502023"/>
            <a:ext cx="1434353" cy="1043762"/>
          </a:xfrm>
          <a:prstGeom prst="rect">
            <a:avLst/>
          </a:prstGeom>
        </p:spPr>
      </p:pic>
      <p:sp>
        <p:nvSpPr>
          <p:cNvPr id="8" name="Title 1">
            <a:extLst>
              <a:ext uri="{FF2B5EF4-FFF2-40B4-BE49-F238E27FC236}">
                <a16:creationId xmlns:a16="http://schemas.microsoft.com/office/drawing/2014/main" id="{EA5F1330-01F6-F441-290F-DAF9C91A8285}"/>
              </a:ext>
            </a:extLst>
          </p:cNvPr>
          <p:cNvSpPr>
            <a:spLocks noGrp="1"/>
          </p:cNvSpPr>
          <p:nvPr>
            <p:ph type="title"/>
          </p:nvPr>
        </p:nvSpPr>
        <p:spPr>
          <a:xfrm>
            <a:off x="347932" y="365125"/>
            <a:ext cx="9109833" cy="1325563"/>
          </a:xfrm>
        </p:spPr>
        <p:txBody>
          <a:bodyPr>
            <a:normAutofit/>
          </a:bodyPr>
          <a:lstStyle>
            <a:lvl1pPr>
              <a:defRPr lang="en-US" sz="3600" b="1" kern="1200" dirty="0">
                <a:solidFill>
                  <a:srgbClr val="9B009D"/>
                </a:solidFill>
                <a:latin typeface="+mn-lt"/>
                <a:ea typeface="+mj-ea"/>
                <a:cs typeface="+mj-cs"/>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72825BEE-4FBC-0FEA-ED54-FE7EF303EC85}"/>
              </a:ext>
            </a:extLst>
          </p:cNvPr>
          <p:cNvCxnSpPr/>
          <p:nvPr userDrawn="1"/>
        </p:nvCxnSpPr>
        <p:spPr>
          <a:xfrm>
            <a:off x="347932" y="6236898"/>
            <a:ext cx="114961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Blue text on a black background&#10;&#10;Description automatically generated">
            <a:extLst>
              <a:ext uri="{FF2B5EF4-FFF2-40B4-BE49-F238E27FC236}">
                <a16:creationId xmlns:a16="http://schemas.microsoft.com/office/drawing/2014/main" id="{F973EA26-BADA-2F4B-A1AB-56367AF54D9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3800684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colorful logo with a person in the middle&#10;&#10;Description automatically generated">
            <a:extLst>
              <a:ext uri="{FF2B5EF4-FFF2-40B4-BE49-F238E27FC236}">
                <a16:creationId xmlns:a16="http://schemas.microsoft.com/office/drawing/2014/main" id="{BCE7E1DF-6696-4707-F9D1-65F6FAD2954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834283" y="502023"/>
            <a:ext cx="1434353" cy="1043762"/>
          </a:xfrm>
          <a:prstGeom prst="rect">
            <a:avLst/>
          </a:prstGeom>
        </p:spPr>
      </p:pic>
      <p:sp>
        <p:nvSpPr>
          <p:cNvPr id="4" name="Title 1">
            <a:extLst>
              <a:ext uri="{FF2B5EF4-FFF2-40B4-BE49-F238E27FC236}">
                <a16:creationId xmlns:a16="http://schemas.microsoft.com/office/drawing/2014/main" id="{97E570EB-226A-6C0E-EDCE-10A4CC82F2EE}"/>
              </a:ext>
            </a:extLst>
          </p:cNvPr>
          <p:cNvSpPr>
            <a:spLocks noGrp="1"/>
          </p:cNvSpPr>
          <p:nvPr>
            <p:ph type="title"/>
          </p:nvPr>
        </p:nvSpPr>
        <p:spPr>
          <a:xfrm>
            <a:off x="347932" y="365125"/>
            <a:ext cx="9109833" cy="1325563"/>
          </a:xfrm>
        </p:spPr>
        <p:txBody>
          <a:bodyPr>
            <a:normAutofit/>
          </a:bodyPr>
          <a:lstStyle>
            <a:lvl1pPr algn="l" defTabSz="914400" rtl="0" eaLnBrk="1" latinLnBrk="0" hangingPunct="1">
              <a:lnSpc>
                <a:spcPct val="90000"/>
              </a:lnSpc>
              <a:spcBef>
                <a:spcPct val="0"/>
              </a:spcBef>
              <a:buNone/>
              <a:defRPr lang="en-US" sz="3600" b="1" kern="1200" dirty="0">
                <a:solidFill>
                  <a:srgbClr val="9B009D"/>
                </a:solidFill>
                <a:latin typeface="+mn-lt"/>
                <a:ea typeface="+mj-ea"/>
                <a:cs typeface="+mj-cs"/>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4763288F-D2B0-B5D8-B660-39CB08A33C18}"/>
              </a:ext>
            </a:extLst>
          </p:cNvPr>
          <p:cNvCxnSpPr/>
          <p:nvPr userDrawn="1"/>
        </p:nvCxnSpPr>
        <p:spPr>
          <a:xfrm>
            <a:off x="347932" y="6236898"/>
            <a:ext cx="114961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Two people doing yoga&#10;&#10;Description automatically generated">
            <a:extLst>
              <a:ext uri="{FF2B5EF4-FFF2-40B4-BE49-F238E27FC236}">
                <a16:creationId xmlns:a16="http://schemas.microsoft.com/office/drawing/2014/main" id="{4AE66E6F-D050-72EA-ADB5-9F81DFD3DFAB}"/>
              </a:ext>
            </a:extLst>
          </p:cNvPr>
          <p:cNvPicPr>
            <a:picLocks/>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04000" y="2402008"/>
            <a:ext cx="5234077" cy="5234077"/>
          </a:xfrm>
          <a:prstGeom prst="ellipse">
            <a:avLst/>
          </a:prstGeom>
        </p:spPr>
      </p:pic>
      <p:pic>
        <p:nvPicPr>
          <p:cNvPr id="8" name="Picture 7" descr="Blue text on a black background&#10;&#10;Description automatically generated">
            <a:extLst>
              <a:ext uri="{FF2B5EF4-FFF2-40B4-BE49-F238E27FC236}">
                <a16:creationId xmlns:a16="http://schemas.microsoft.com/office/drawing/2014/main" id="{A0423240-AB51-EB53-6FC6-F3A34B8DA5C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728410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EDD33FF-1C9D-066F-143D-022D0C8141C7}"/>
              </a:ext>
            </a:extLst>
          </p:cNvPr>
          <p:cNvSpPr>
            <a:spLocks noGrp="1"/>
          </p:cNvSpPr>
          <p:nvPr>
            <p:ph type="body" sz="quarter" idx="10" hasCustomPrompt="1"/>
          </p:nvPr>
        </p:nvSpPr>
        <p:spPr>
          <a:xfrm>
            <a:off x="347662" y="1838325"/>
            <a:ext cx="11496405" cy="757238"/>
          </a:xfrm>
        </p:spPr>
        <p:txBody>
          <a:bodyPr/>
          <a:lstStyle>
            <a:lvl1pPr marL="0" indent="0">
              <a:buNone/>
              <a:defRPr/>
            </a:lvl1pPr>
          </a:lstStyle>
          <a:p>
            <a:pPr lvl="0"/>
            <a:r>
              <a:rPr lang="en-US" dirty="0"/>
              <a:t>Insert text here</a:t>
            </a:r>
          </a:p>
        </p:txBody>
      </p:sp>
      <p:sp>
        <p:nvSpPr>
          <p:cNvPr id="10" name="Content Placeholder 9">
            <a:extLst>
              <a:ext uri="{FF2B5EF4-FFF2-40B4-BE49-F238E27FC236}">
                <a16:creationId xmlns:a16="http://schemas.microsoft.com/office/drawing/2014/main" id="{86B1CFAA-5357-71DB-AD6A-62D5E8AEAC9F}"/>
              </a:ext>
            </a:extLst>
          </p:cNvPr>
          <p:cNvSpPr>
            <a:spLocks noGrp="1"/>
          </p:cNvSpPr>
          <p:nvPr>
            <p:ph sz="quarter" idx="11"/>
          </p:nvPr>
        </p:nvSpPr>
        <p:spPr>
          <a:xfrm>
            <a:off x="347663" y="2743200"/>
            <a:ext cx="11496676"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olorful logo with a person in the middle&#10;&#10;Description automatically generated">
            <a:extLst>
              <a:ext uri="{FF2B5EF4-FFF2-40B4-BE49-F238E27FC236}">
                <a16:creationId xmlns:a16="http://schemas.microsoft.com/office/drawing/2014/main" id="{51366606-7584-5454-1154-83072A8D9E2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834283" y="502023"/>
            <a:ext cx="1434353" cy="1043762"/>
          </a:xfrm>
          <a:prstGeom prst="rect">
            <a:avLst/>
          </a:prstGeom>
        </p:spPr>
      </p:pic>
      <p:sp>
        <p:nvSpPr>
          <p:cNvPr id="3" name="Title 1">
            <a:extLst>
              <a:ext uri="{FF2B5EF4-FFF2-40B4-BE49-F238E27FC236}">
                <a16:creationId xmlns:a16="http://schemas.microsoft.com/office/drawing/2014/main" id="{A456253A-A2A2-00F8-3EB8-F382A64B62F4}"/>
              </a:ext>
            </a:extLst>
          </p:cNvPr>
          <p:cNvSpPr>
            <a:spLocks noGrp="1"/>
          </p:cNvSpPr>
          <p:nvPr>
            <p:ph type="title"/>
          </p:nvPr>
        </p:nvSpPr>
        <p:spPr>
          <a:xfrm>
            <a:off x="347932" y="365125"/>
            <a:ext cx="9109833" cy="1325563"/>
          </a:xfrm>
        </p:spPr>
        <p:txBody>
          <a:bodyPr>
            <a:normAutofit/>
          </a:bodyPr>
          <a:lstStyle>
            <a:lvl1pPr>
              <a:defRPr lang="en-US" sz="3600" b="1" kern="1200" dirty="0">
                <a:solidFill>
                  <a:srgbClr val="9B009D"/>
                </a:solidFill>
                <a:latin typeface="+mn-lt"/>
                <a:ea typeface="+mj-ea"/>
                <a:cs typeface="+mj-cs"/>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6F824F20-17A0-9BE9-9F17-2F3FFB359283}"/>
              </a:ext>
            </a:extLst>
          </p:cNvPr>
          <p:cNvCxnSpPr/>
          <p:nvPr userDrawn="1"/>
        </p:nvCxnSpPr>
        <p:spPr>
          <a:xfrm>
            <a:off x="347932" y="6236898"/>
            <a:ext cx="114961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Blue text on a black background&#10;&#10;Description automatically generated">
            <a:extLst>
              <a:ext uri="{FF2B5EF4-FFF2-40B4-BE49-F238E27FC236}">
                <a16:creationId xmlns:a16="http://schemas.microsoft.com/office/drawing/2014/main" id="{0E332343-F8B9-C3FB-E351-8D1285FF518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3261095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EDD33FF-1C9D-066F-143D-022D0C8141C7}"/>
              </a:ext>
            </a:extLst>
          </p:cNvPr>
          <p:cNvSpPr>
            <a:spLocks noGrp="1"/>
          </p:cNvSpPr>
          <p:nvPr>
            <p:ph type="body" sz="quarter" idx="10" hasCustomPrompt="1"/>
          </p:nvPr>
        </p:nvSpPr>
        <p:spPr>
          <a:xfrm>
            <a:off x="347662" y="1838325"/>
            <a:ext cx="11496405" cy="757238"/>
          </a:xfrm>
        </p:spPr>
        <p:txBody>
          <a:bodyPr/>
          <a:lstStyle>
            <a:lvl1pPr marL="0" indent="0">
              <a:buNone/>
              <a:defRPr/>
            </a:lvl1pPr>
          </a:lstStyle>
          <a:p>
            <a:pPr lvl="0"/>
            <a:r>
              <a:rPr lang="en-US" dirty="0"/>
              <a:t>Insert text here</a:t>
            </a:r>
          </a:p>
        </p:txBody>
      </p:sp>
      <p:sp>
        <p:nvSpPr>
          <p:cNvPr id="10" name="Content Placeholder 9">
            <a:extLst>
              <a:ext uri="{FF2B5EF4-FFF2-40B4-BE49-F238E27FC236}">
                <a16:creationId xmlns:a16="http://schemas.microsoft.com/office/drawing/2014/main" id="{86B1CFAA-5357-71DB-AD6A-62D5E8AEAC9F}"/>
              </a:ext>
            </a:extLst>
          </p:cNvPr>
          <p:cNvSpPr>
            <a:spLocks noGrp="1"/>
          </p:cNvSpPr>
          <p:nvPr>
            <p:ph sz="quarter" idx="11"/>
          </p:nvPr>
        </p:nvSpPr>
        <p:spPr>
          <a:xfrm>
            <a:off x="347663" y="2743200"/>
            <a:ext cx="11496676"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olorful logo with a person in the middle&#10;&#10;Description automatically generated">
            <a:extLst>
              <a:ext uri="{FF2B5EF4-FFF2-40B4-BE49-F238E27FC236}">
                <a16:creationId xmlns:a16="http://schemas.microsoft.com/office/drawing/2014/main" id="{51366606-7584-5454-1154-83072A8D9E2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834283" y="502023"/>
            <a:ext cx="1434353" cy="1043762"/>
          </a:xfrm>
          <a:prstGeom prst="rect">
            <a:avLst/>
          </a:prstGeom>
        </p:spPr>
      </p:pic>
      <p:sp>
        <p:nvSpPr>
          <p:cNvPr id="3" name="Title 1">
            <a:extLst>
              <a:ext uri="{FF2B5EF4-FFF2-40B4-BE49-F238E27FC236}">
                <a16:creationId xmlns:a16="http://schemas.microsoft.com/office/drawing/2014/main" id="{A456253A-A2A2-00F8-3EB8-F382A64B62F4}"/>
              </a:ext>
            </a:extLst>
          </p:cNvPr>
          <p:cNvSpPr>
            <a:spLocks noGrp="1"/>
          </p:cNvSpPr>
          <p:nvPr>
            <p:ph type="title"/>
          </p:nvPr>
        </p:nvSpPr>
        <p:spPr>
          <a:xfrm>
            <a:off x="347932" y="365125"/>
            <a:ext cx="9109833" cy="1325563"/>
          </a:xfrm>
        </p:spPr>
        <p:txBody>
          <a:bodyPr>
            <a:normAutofit/>
          </a:bodyPr>
          <a:lstStyle>
            <a:lvl1pPr algn="l" defTabSz="914400" rtl="0" eaLnBrk="1" latinLnBrk="0" hangingPunct="1">
              <a:lnSpc>
                <a:spcPct val="90000"/>
              </a:lnSpc>
              <a:spcBef>
                <a:spcPct val="0"/>
              </a:spcBef>
              <a:buNone/>
              <a:defRPr lang="en-US" sz="3600" b="1" kern="1200" dirty="0">
                <a:solidFill>
                  <a:srgbClr val="9B009D"/>
                </a:solidFill>
                <a:latin typeface="+mn-lt"/>
                <a:ea typeface="+mj-ea"/>
                <a:cs typeface="+mj-cs"/>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6F824F20-17A0-9BE9-9F17-2F3FFB359283}"/>
              </a:ext>
            </a:extLst>
          </p:cNvPr>
          <p:cNvCxnSpPr/>
          <p:nvPr userDrawn="1"/>
        </p:nvCxnSpPr>
        <p:spPr>
          <a:xfrm>
            <a:off x="347932" y="6236898"/>
            <a:ext cx="114961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Two people doing yoga&#10;&#10;Description automatically generated">
            <a:extLst>
              <a:ext uri="{FF2B5EF4-FFF2-40B4-BE49-F238E27FC236}">
                <a16:creationId xmlns:a16="http://schemas.microsoft.com/office/drawing/2014/main" id="{8A2F3E4A-A912-9009-F378-74B192F18194}"/>
              </a:ext>
            </a:extLst>
          </p:cNvPr>
          <p:cNvPicPr>
            <a:picLocks/>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04000" y="2402008"/>
            <a:ext cx="5234077" cy="5234077"/>
          </a:xfrm>
          <a:prstGeom prst="ellipse">
            <a:avLst/>
          </a:prstGeom>
        </p:spPr>
      </p:pic>
      <p:pic>
        <p:nvPicPr>
          <p:cNvPr id="6" name="Picture 5" descr="Blue text on a black background&#10;&#10;Description automatically generated">
            <a:extLst>
              <a:ext uri="{FF2B5EF4-FFF2-40B4-BE49-F238E27FC236}">
                <a16:creationId xmlns:a16="http://schemas.microsoft.com/office/drawing/2014/main" id="{FDD86E42-7F56-0C54-3A08-196B338254A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1359095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CAD21B6-85CE-9884-4D37-411C65474AC0}"/>
              </a:ext>
            </a:extLst>
          </p:cNvPr>
          <p:cNvSpPr txBox="1"/>
          <p:nvPr userDrawn="1"/>
        </p:nvSpPr>
        <p:spPr>
          <a:xfrm>
            <a:off x="7664139" y="5001490"/>
            <a:ext cx="4100144" cy="861774"/>
          </a:xfrm>
          <a:prstGeom prst="rect">
            <a:avLst/>
          </a:prstGeom>
          <a:noFill/>
        </p:spPr>
        <p:txBody>
          <a:bodyPr wrap="square" rtlCol="0" anchor="ctr">
            <a:spAutoFit/>
          </a:bodyPr>
          <a:lstStyle/>
          <a:p>
            <a:r>
              <a:rPr lang="en-US" sz="1000" dirty="0">
                <a:latin typeface="Inter Light" panose="02000503000000020004" pitchFamily="2" charset="0"/>
                <a:ea typeface="Inter Light" panose="02000503000000020004" pitchFamily="2" charset="0"/>
              </a:rPr>
              <a:t>This document is part of a project that has received funding from the European Union’s EU4Health programme under grant agreement No 101128032. The information reflects only the authors’ view and the European Commission is not responsible for any use that may be made of the information it contains.</a:t>
            </a:r>
          </a:p>
        </p:txBody>
      </p:sp>
      <p:pic>
        <p:nvPicPr>
          <p:cNvPr id="8" name="Picture 7" descr="A blue flag with yellow stars&#10;&#10;Description automatically generated">
            <a:extLst>
              <a:ext uri="{FF2B5EF4-FFF2-40B4-BE49-F238E27FC236}">
                <a16:creationId xmlns:a16="http://schemas.microsoft.com/office/drawing/2014/main" id="{7ADCCF0E-0640-6A7C-8A59-4D21E1DA5B4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195858" y="5001490"/>
            <a:ext cx="1292113" cy="861774"/>
          </a:xfrm>
          <a:prstGeom prst="rect">
            <a:avLst/>
          </a:prstGeom>
        </p:spPr>
      </p:pic>
      <p:pic>
        <p:nvPicPr>
          <p:cNvPr id="12" name="Picture 11" descr="A colorful logo with a person in the middle&#10;&#10;Description automatically generated">
            <a:extLst>
              <a:ext uri="{FF2B5EF4-FFF2-40B4-BE49-F238E27FC236}">
                <a16:creationId xmlns:a16="http://schemas.microsoft.com/office/drawing/2014/main" id="{2E19D2CA-DB43-ADF6-60AC-45CBC3D7119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9834283" y="502023"/>
            <a:ext cx="1434353" cy="1043762"/>
          </a:xfrm>
          <a:prstGeom prst="rect">
            <a:avLst/>
          </a:prstGeom>
        </p:spPr>
      </p:pic>
      <p:sp>
        <p:nvSpPr>
          <p:cNvPr id="13" name="TextBox 12">
            <a:extLst>
              <a:ext uri="{FF2B5EF4-FFF2-40B4-BE49-F238E27FC236}">
                <a16:creationId xmlns:a16="http://schemas.microsoft.com/office/drawing/2014/main" id="{4FFE4CD0-72D9-EDA7-8DE1-0B961A7DFD89}"/>
              </a:ext>
            </a:extLst>
          </p:cNvPr>
          <p:cNvSpPr txBox="1"/>
          <p:nvPr userDrawn="1"/>
        </p:nvSpPr>
        <p:spPr>
          <a:xfrm>
            <a:off x="3894478" y="2951946"/>
            <a:ext cx="4104009" cy="954107"/>
          </a:xfrm>
          <a:prstGeom prst="rect">
            <a:avLst/>
          </a:prstGeom>
          <a:noFill/>
        </p:spPr>
        <p:txBody>
          <a:bodyPr wrap="none" rtlCol="0">
            <a:spAutoFit/>
          </a:bodyPr>
          <a:lstStyle/>
          <a:p>
            <a:r>
              <a:rPr lang="en-US" sz="5600" b="1" dirty="0">
                <a:solidFill>
                  <a:srgbClr val="9B009D"/>
                </a:solidFill>
                <a:latin typeface="+mn-lt"/>
              </a:rPr>
              <a:t>Thank you!</a:t>
            </a:r>
          </a:p>
        </p:txBody>
      </p:sp>
    </p:spTree>
    <p:extLst>
      <p:ext uri="{BB962C8B-B14F-4D97-AF65-F5344CB8AC3E}">
        <p14:creationId xmlns:p14="http://schemas.microsoft.com/office/powerpoint/2010/main" val="1733048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rugerdefineret layout_neg">
    <p:bg>
      <p:bgPr>
        <a:solidFill>
          <a:schemeClr val="accent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olidFill>
              </a:defRPr>
            </a:lvl1pPr>
          </a:lstStyle>
          <a:p>
            <a:r>
              <a:rPr lang="da-DK"/>
              <a:t>Klik for at redigere i master</a:t>
            </a:r>
          </a:p>
        </p:txBody>
      </p:sp>
      <p:sp>
        <p:nvSpPr>
          <p:cNvPr id="7" name="Pladsholder til tekst 2">
            <a:extLst>
              <a:ext uri="{FF2B5EF4-FFF2-40B4-BE49-F238E27FC236}">
                <a16:creationId xmlns:a16="http://schemas.microsoft.com/office/drawing/2014/main" id="{FB9D553C-0293-9041-A813-60C25D9D0463}"/>
              </a:ext>
            </a:extLst>
          </p:cNvPr>
          <p:cNvSpPr>
            <a:spLocks noGrp="1"/>
          </p:cNvSpPr>
          <p:nvPr>
            <p:ph idx="1"/>
          </p:nvPr>
        </p:nvSpPr>
        <p:spPr>
          <a:xfrm>
            <a:off x="721368" y="1871077"/>
            <a:ext cx="8290870" cy="418682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25" name="Gruppe 24"/>
          <p:cNvGrpSpPr>
            <a:grpSpLocks noChangeAspect="1"/>
          </p:cNvGrpSpPr>
          <p:nvPr userDrawn="1"/>
        </p:nvGrpSpPr>
        <p:grpSpPr>
          <a:xfrm>
            <a:off x="10737965" y="349135"/>
            <a:ext cx="720000" cy="674569"/>
            <a:chOff x="2692400" y="404813"/>
            <a:chExt cx="1987550" cy="1862137"/>
          </a:xfrm>
        </p:grpSpPr>
        <p:sp>
          <p:nvSpPr>
            <p:cNvPr id="26"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Rectangle 5"/>
            <p:cNvSpPr>
              <a:spLocks noChangeArrowheads="1"/>
            </p:cNvSpPr>
            <p:nvPr/>
          </p:nvSpPr>
          <p:spPr bwMode="auto">
            <a:xfrm>
              <a:off x="4464050" y="560388"/>
              <a:ext cx="215900" cy="219075"/>
            </a:xfrm>
            <a:prstGeom prst="rect">
              <a:avLst/>
            </a:pr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28"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0" name="Rectangle 8"/>
            <p:cNvSpPr>
              <a:spLocks noChangeArrowheads="1"/>
            </p:cNvSpPr>
            <p:nvPr/>
          </p:nvSpPr>
          <p:spPr bwMode="auto">
            <a:xfrm>
              <a:off x="39687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Rectangle 9"/>
            <p:cNvSpPr>
              <a:spLocks noChangeArrowheads="1"/>
            </p:cNvSpPr>
            <p:nvPr/>
          </p:nvSpPr>
          <p:spPr bwMode="auto">
            <a:xfrm>
              <a:off x="3968750" y="2051050"/>
              <a:ext cx="215900" cy="215900"/>
            </a:xfrm>
            <a:prstGeom prst="rect">
              <a:avLst/>
            </a:prstGeom>
            <a:solidFill>
              <a:srgbClr val="FFFFFF">
                <a:alpha val="9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2"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Rectangle 11"/>
            <p:cNvSpPr>
              <a:spLocks noChangeArrowheads="1"/>
            </p:cNvSpPr>
            <p:nvPr/>
          </p:nvSpPr>
          <p:spPr bwMode="auto">
            <a:xfrm>
              <a:off x="34686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Rectangle 12"/>
            <p:cNvSpPr>
              <a:spLocks noChangeArrowheads="1"/>
            </p:cNvSpPr>
            <p:nvPr/>
          </p:nvSpPr>
          <p:spPr bwMode="auto">
            <a:xfrm>
              <a:off x="4464050" y="1055688"/>
              <a:ext cx="215900" cy="219075"/>
            </a:xfrm>
            <a:prstGeom prst="rect">
              <a:avLst/>
            </a:prstGeom>
            <a:solidFill>
              <a:srgbClr val="FFFFFF">
                <a:alpha val="6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5"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37" name="Rectangle 15"/>
            <p:cNvSpPr>
              <a:spLocks noChangeArrowheads="1"/>
            </p:cNvSpPr>
            <p:nvPr/>
          </p:nvSpPr>
          <p:spPr bwMode="auto">
            <a:xfrm>
              <a:off x="4464050" y="1550988"/>
              <a:ext cx="21590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Rectangle 16"/>
            <p:cNvSpPr>
              <a:spLocks noChangeArrowheads="1"/>
            </p:cNvSpPr>
            <p:nvPr/>
          </p:nvSpPr>
          <p:spPr bwMode="auto">
            <a:xfrm>
              <a:off x="29733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Rectangle 17"/>
            <p:cNvSpPr>
              <a:spLocks noChangeArrowheads="1"/>
            </p:cNvSpPr>
            <p:nvPr/>
          </p:nvSpPr>
          <p:spPr bwMode="auto">
            <a:xfrm>
              <a:off x="2973388" y="1550988"/>
              <a:ext cx="219075" cy="2206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Rectangle 18"/>
            <p:cNvSpPr>
              <a:spLocks noChangeArrowheads="1"/>
            </p:cNvSpPr>
            <p:nvPr/>
          </p:nvSpPr>
          <p:spPr bwMode="auto">
            <a:xfrm>
              <a:off x="4464050" y="2051050"/>
              <a:ext cx="215900" cy="215900"/>
            </a:xfrm>
            <a:prstGeom prst="rect">
              <a:avLst/>
            </a:prstGeom>
            <a:solidFill>
              <a:srgbClr val="FFFFFF">
                <a:alpha val="8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41"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1987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a-DK"/>
              <a:t>Klik for at redigere i master</a:t>
            </a:r>
          </a:p>
        </p:txBody>
      </p:sp>
      <p:sp>
        <p:nvSpPr>
          <p:cNvPr id="6" name="Pladsholder til tekst 2">
            <a:extLst>
              <a:ext uri="{FF2B5EF4-FFF2-40B4-BE49-F238E27FC236}">
                <a16:creationId xmlns:a16="http://schemas.microsoft.com/office/drawing/2014/main" id="{FB9D553C-0293-9041-A813-60C25D9D0463}"/>
              </a:ext>
            </a:extLst>
          </p:cNvPr>
          <p:cNvSpPr>
            <a:spLocks noGrp="1"/>
          </p:cNvSpPr>
          <p:nvPr>
            <p:ph idx="1"/>
          </p:nvPr>
        </p:nvSpPr>
        <p:spPr>
          <a:xfrm>
            <a:off x="721369" y="1871077"/>
            <a:ext cx="5230170" cy="4186823"/>
          </a:xfrm>
          <a:prstGeom prst="rect">
            <a:avLst/>
          </a:prstGeom>
        </p:spPr>
        <p:txBody>
          <a:bodyPr vert="horz" lIns="0" tIns="0" rIns="0" bIns="0" rtlCol="0">
            <a:no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2">
            <a:extLst>
              <a:ext uri="{FF2B5EF4-FFF2-40B4-BE49-F238E27FC236}">
                <a16:creationId xmlns:a16="http://schemas.microsoft.com/office/drawing/2014/main" id="{FB9D553C-0293-9041-A813-60C25D9D0463}"/>
              </a:ext>
            </a:extLst>
          </p:cNvPr>
          <p:cNvSpPr>
            <a:spLocks noGrp="1"/>
          </p:cNvSpPr>
          <p:nvPr>
            <p:ph idx="13"/>
          </p:nvPr>
        </p:nvSpPr>
        <p:spPr>
          <a:xfrm>
            <a:off x="6252690" y="1871077"/>
            <a:ext cx="5230170" cy="4186823"/>
          </a:xfrm>
          <a:prstGeom prst="rect">
            <a:avLst/>
          </a:prstGeom>
        </p:spPr>
        <p:txBody>
          <a:bodyPr vert="horz" lIns="0" tIns="0" rIns="0" bIns="0" rtlCol="0">
            <a:no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dato 7"/>
          <p:cNvSpPr>
            <a:spLocks noGrp="1"/>
          </p:cNvSpPr>
          <p:nvPr>
            <p:ph type="dt" sz="half" idx="14"/>
          </p:nvPr>
        </p:nvSpPr>
        <p:spPr/>
        <p:txBody>
          <a:bodyPr/>
          <a:lstStyle/>
          <a:p>
            <a:fld id="{B62C3072-5E23-2943-B4CA-BD3B4EAF0DBA}" type="datetimeFigureOut">
              <a:rPr lang="da-DK" smtClean="0"/>
              <a:t>03-11-2025</a:t>
            </a:fld>
            <a:endParaRPr lang="da-DK"/>
          </a:p>
        </p:txBody>
      </p:sp>
      <p:sp>
        <p:nvSpPr>
          <p:cNvPr id="10" name="Pladsholder til sidefod 9"/>
          <p:cNvSpPr>
            <a:spLocks noGrp="1"/>
          </p:cNvSpPr>
          <p:nvPr>
            <p:ph type="ftr" sz="quarter" idx="15"/>
          </p:nvPr>
        </p:nvSpPr>
        <p:spPr/>
        <p:txBody>
          <a:bodyPr/>
          <a:lstStyle/>
          <a:p>
            <a:endParaRPr lang="da-DK" dirty="0"/>
          </a:p>
        </p:txBody>
      </p:sp>
      <p:sp>
        <p:nvSpPr>
          <p:cNvPr id="11" name="Pladsholder til slidenummer 10"/>
          <p:cNvSpPr>
            <a:spLocks noGrp="1"/>
          </p:cNvSpPr>
          <p:nvPr>
            <p:ph type="sldNum" sz="quarter" idx="16"/>
          </p:nvPr>
        </p:nvSpPr>
        <p:spPr/>
        <p:txBody>
          <a:bodyPr/>
          <a:lstStyle/>
          <a:p>
            <a:fld id="{97C62638-970D-B443-A8EC-8F8C3926D593}" type="slidenum">
              <a:rPr lang="da-DK" smtClean="0"/>
              <a:t>‹nr.›</a:t>
            </a:fld>
            <a:endParaRPr lang="da-DK" dirty="0"/>
          </a:p>
        </p:txBody>
      </p:sp>
      <p:grpSp>
        <p:nvGrpSpPr>
          <p:cNvPr id="12" name="Gruppe 11"/>
          <p:cNvGrpSpPr>
            <a:grpSpLocks noChangeAspect="1"/>
          </p:cNvGrpSpPr>
          <p:nvPr userDrawn="1"/>
        </p:nvGrpSpPr>
        <p:grpSpPr>
          <a:xfrm>
            <a:off x="10743415" y="351574"/>
            <a:ext cx="720000" cy="674569"/>
            <a:chOff x="2692400" y="404813"/>
            <a:chExt cx="1987550" cy="1862137"/>
          </a:xfrm>
        </p:grpSpPr>
        <p:sp>
          <p:nvSpPr>
            <p:cNvPr id="13"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Rectangle 5"/>
            <p:cNvSpPr>
              <a:spLocks noChangeArrowheads="1"/>
            </p:cNvSpPr>
            <p:nvPr/>
          </p:nvSpPr>
          <p:spPr bwMode="auto">
            <a:xfrm>
              <a:off x="4464050" y="560388"/>
              <a:ext cx="215900" cy="219075"/>
            </a:xfrm>
            <a:prstGeom prst="rect">
              <a:avLst/>
            </a:prstGeom>
            <a:solidFill>
              <a:schemeClr val="tx2">
                <a:alpha val="5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5"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17" name="Rectangle 8"/>
            <p:cNvSpPr>
              <a:spLocks noChangeArrowheads="1"/>
            </p:cNvSpPr>
            <p:nvPr/>
          </p:nvSpPr>
          <p:spPr bwMode="auto">
            <a:xfrm>
              <a:off x="3968750" y="560388"/>
              <a:ext cx="215900" cy="219075"/>
            </a:xfrm>
            <a:prstGeom prst="rect">
              <a:avLst/>
            </a:prstGeom>
            <a:solidFill>
              <a:schemeClr val="tx2">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Rectangle 9"/>
            <p:cNvSpPr>
              <a:spLocks noChangeArrowheads="1"/>
            </p:cNvSpPr>
            <p:nvPr/>
          </p:nvSpPr>
          <p:spPr bwMode="auto">
            <a:xfrm>
              <a:off x="3968750" y="2051050"/>
              <a:ext cx="215900" cy="215900"/>
            </a:xfrm>
            <a:prstGeom prst="rect">
              <a:avLst/>
            </a:prstGeom>
            <a:solidFill>
              <a:schemeClr val="tx2">
                <a:alpha val="9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9"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Rectangle 11"/>
            <p:cNvSpPr>
              <a:spLocks noChangeArrowheads="1"/>
            </p:cNvSpPr>
            <p:nvPr/>
          </p:nvSpPr>
          <p:spPr bwMode="auto">
            <a:xfrm>
              <a:off x="34686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Rectangle 12"/>
            <p:cNvSpPr>
              <a:spLocks noChangeArrowheads="1"/>
            </p:cNvSpPr>
            <p:nvPr/>
          </p:nvSpPr>
          <p:spPr bwMode="auto">
            <a:xfrm>
              <a:off x="4464050" y="1055688"/>
              <a:ext cx="215900" cy="219075"/>
            </a:xfrm>
            <a:prstGeom prst="rect">
              <a:avLst/>
            </a:prstGeom>
            <a:solidFill>
              <a:schemeClr val="tx2">
                <a:alpha val="6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22"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24" name="Rectangle 15"/>
            <p:cNvSpPr>
              <a:spLocks noChangeArrowheads="1"/>
            </p:cNvSpPr>
            <p:nvPr/>
          </p:nvSpPr>
          <p:spPr bwMode="auto">
            <a:xfrm>
              <a:off x="4464050" y="1550988"/>
              <a:ext cx="215900" cy="220662"/>
            </a:xfrm>
            <a:prstGeom prst="rect">
              <a:avLst/>
            </a:prstGeom>
            <a:solidFill>
              <a:schemeClr val="tx2">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Rectangle 16"/>
            <p:cNvSpPr>
              <a:spLocks noChangeArrowheads="1"/>
            </p:cNvSpPr>
            <p:nvPr/>
          </p:nvSpPr>
          <p:spPr bwMode="auto">
            <a:xfrm>
              <a:off x="29733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Rectangle 17"/>
            <p:cNvSpPr>
              <a:spLocks noChangeArrowheads="1"/>
            </p:cNvSpPr>
            <p:nvPr/>
          </p:nvSpPr>
          <p:spPr bwMode="auto">
            <a:xfrm>
              <a:off x="2973388" y="1550988"/>
              <a:ext cx="219075" cy="2206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Rectangle 18"/>
            <p:cNvSpPr>
              <a:spLocks noChangeArrowheads="1"/>
            </p:cNvSpPr>
            <p:nvPr/>
          </p:nvSpPr>
          <p:spPr bwMode="auto">
            <a:xfrm>
              <a:off x="4464050" y="2051050"/>
              <a:ext cx="215900" cy="215900"/>
            </a:xfrm>
            <a:prstGeom prst="rect">
              <a:avLst/>
            </a:pr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28"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175200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90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nitsforside">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F6B05-B5B7-644F-9E59-F4BAFDBB7C2B}"/>
              </a:ext>
            </a:extLst>
          </p:cNvPr>
          <p:cNvSpPr>
            <a:spLocks noGrp="1"/>
          </p:cNvSpPr>
          <p:nvPr>
            <p:ph type="title"/>
          </p:nvPr>
        </p:nvSpPr>
        <p:spPr>
          <a:xfrm>
            <a:off x="679584" y="800100"/>
            <a:ext cx="10780579" cy="5293663"/>
          </a:xfrm>
        </p:spPr>
        <p:txBody>
          <a:bodyPr anchor="ctr" anchorCtr="0"/>
          <a:lstStyle>
            <a:lvl1pPr>
              <a:lnSpc>
                <a:spcPct val="85000"/>
              </a:lnSpc>
              <a:defRPr sz="9600" spc="-100" baseline="0">
                <a:solidFill>
                  <a:schemeClr val="accent3"/>
                </a:solidFill>
              </a:defRPr>
            </a:lvl1pPr>
          </a:lstStyle>
          <a:p>
            <a:r>
              <a:rPr lang="da-DK"/>
              <a:t>Klik for at redigere i master</a:t>
            </a:r>
            <a:endParaRPr lang="da-DK" dirty="0"/>
          </a:p>
        </p:txBody>
      </p:sp>
      <p:grpSp>
        <p:nvGrpSpPr>
          <p:cNvPr id="25" name="Gruppe 24"/>
          <p:cNvGrpSpPr>
            <a:grpSpLocks noChangeAspect="1"/>
          </p:cNvGrpSpPr>
          <p:nvPr userDrawn="1"/>
        </p:nvGrpSpPr>
        <p:grpSpPr>
          <a:xfrm>
            <a:off x="10737965" y="349135"/>
            <a:ext cx="720000" cy="674569"/>
            <a:chOff x="2692400" y="404813"/>
            <a:chExt cx="1987550" cy="1862137"/>
          </a:xfrm>
        </p:grpSpPr>
        <p:sp>
          <p:nvSpPr>
            <p:cNvPr id="26"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Rectangle 5"/>
            <p:cNvSpPr>
              <a:spLocks noChangeArrowheads="1"/>
            </p:cNvSpPr>
            <p:nvPr/>
          </p:nvSpPr>
          <p:spPr bwMode="auto">
            <a:xfrm>
              <a:off x="4464050" y="560388"/>
              <a:ext cx="215900" cy="219075"/>
            </a:xfrm>
            <a:prstGeom prst="rect">
              <a:avLst/>
            </a:pr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46"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48" name="Rectangle 8"/>
            <p:cNvSpPr>
              <a:spLocks noChangeArrowheads="1"/>
            </p:cNvSpPr>
            <p:nvPr/>
          </p:nvSpPr>
          <p:spPr bwMode="auto">
            <a:xfrm>
              <a:off x="39687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Rectangle 9"/>
            <p:cNvSpPr>
              <a:spLocks noChangeArrowheads="1"/>
            </p:cNvSpPr>
            <p:nvPr/>
          </p:nvSpPr>
          <p:spPr bwMode="auto">
            <a:xfrm>
              <a:off x="3968750" y="2051050"/>
              <a:ext cx="215900" cy="215900"/>
            </a:xfrm>
            <a:prstGeom prst="rect">
              <a:avLst/>
            </a:prstGeom>
            <a:solidFill>
              <a:srgbClr val="FFFFFF">
                <a:alpha val="9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0"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Rectangle 11"/>
            <p:cNvSpPr>
              <a:spLocks noChangeArrowheads="1"/>
            </p:cNvSpPr>
            <p:nvPr/>
          </p:nvSpPr>
          <p:spPr bwMode="auto">
            <a:xfrm>
              <a:off x="34686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Rectangle 12"/>
            <p:cNvSpPr>
              <a:spLocks noChangeArrowheads="1"/>
            </p:cNvSpPr>
            <p:nvPr/>
          </p:nvSpPr>
          <p:spPr bwMode="auto">
            <a:xfrm>
              <a:off x="4464050" y="1055688"/>
              <a:ext cx="215900" cy="219075"/>
            </a:xfrm>
            <a:prstGeom prst="rect">
              <a:avLst/>
            </a:prstGeom>
            <a:solidFill>
              <a:srgbClr val="FFFFFF">
                <a:alpha val="6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3"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5" name="Rectangle 15"/>
            <p:cNvSpPr>
              <a:spLocks noChangeArrowheads="1"/>
            </p:cNvSpPr>
            <p:nvPr/>
          </p:nvSpPr>
          <p:spPr bwMode="auto">
            <a:xfrm>
              <a:off x="4464050" y="1550988"/>
              <a:ext cx="21590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Rectangle 16"/>
            <p:cNvSpPr>
              <a:spLocks noChangeArrowheads="1"/>
            </p:cNvSpPr>
            <p:nvPr/>
          </p:nvSpPr>
          <p:spPr bwMode="auto">
            <a:xfrm>
              <a:off x="29733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Rectangle 17"/>
            <p:cNvSpPr>
              <a:spLocks noChangeArrowheads="1"/>
            </p:cNvSpPr>
            <p:nvPr/>
          </p:nvSpPr>
          <p:spPr bwMode="auto">
            <a:xfrm>
              <a:off x="2973388" y="1550988"/>
              <a:ext cx="219075" cy="2206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Rectangle 18"/>
            <p:cNvSpPr>
              <a:spLocks noChangeArrowheads="1"/>
            </p:cNvSpPr>
            <p:nvPr/>
          </p:nvSpPr>
          <p:spPr bwMode="auto">
            <a:xfrm>
              <a:off x="4464050" y="2051050"/>
              <a:ext cx="215900" cy="215900"/>
            </a:xfrm>
            <a:prstGeom prst="rect">
              <a:avLst/>
            </a:prstGeom>
            <a:solidFill>
              <a:srgbClr val="FFFFFF">
                <a:alpha val="8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9"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63204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snitsforside_neg">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F6B05-B5B7-644F-9E59-F4BAFDBB7C2B}"/>
              </a:ext>
            </a:extLst>
          </p:cNvPr>
          <p:cNvSpPr>
            <a:spLocks noGrp="1"/>
          </p:cNvSpPr>
          <p:nvPr>
            <p:ph type="title"/>
          </p:nvPr>
        </p:nvSpPr>
        <p:spPr>
          <a:xfrm>
            <a:off x="679584" y="800100"/>
            <a:ext cx="10780579" cy="5293663"/>
          </a:xfrm>
        </p:spPr>
        <p:txBody>
          <a:bodyPr anchor="ctr" anchorCtr="0"/>
          <a:lstStyle>
            <a:lvl1pPr>
              <a:lnSpc>
                <a:spcPct val="85000"/>
              </a:lnSpc>
              <a:defRPr sz="9600" spc="-100" baseline="0">
                <a:solidFill>
                  <a:schemeClr val="bg1"/>
                </a:solidFill>
              </a:defRPr>
            </a:lvl1pPr>
          </a:lstStyle>
          <a:p>
            <a:r>
              <a:rPr lang="da-DK"/>
              <a:t>Klik for at redigere i master</a:t>
            </a:r>
            <a:endParaRPr lang="da-DK" dirty="0"/>
          </a:p>
        </p:txBody>
      </p:sp>
      <p:grpSp>
        <p:nvGrpSpPr>
          <p:cNvPr id="25" name="Gruppe 24"/>
          <p:cNvGrpSpPr>
            <a:grpSpLocks noChangeAspect="1"/>
          </p:cNvGrpSpPr>
          <p:nvPr userDrawn="1"/>
        </p:nvGrpSpPr>
        <p:grpSpPr>
          <a:xfrm>
            <a:off x="10737965" y="349135"/>
            <a:ext cx="720000" cy="674569"/>
            <a:chOff x="2692400" y="404813"/>
            <a:chExt cx="1987550" cy="1862137"/>
          </a:xfrm>
        </p:grpSpPr>
        <p:sp>
          <p:nvSpPr>
            <p:cNvPr id="26"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Rectangle 5"/>
            <p:cNvSpPr>
              <a:spLocks noChangeArrowheads="1"/>
            </p:cNvSpPr>
            <p:nvPr/>
          </p:nvSpPr>
          <p:spPr bwMode="auto">
            <a:xfrm>
              <a:off x="4464050" y="560388"/>
              <a:ext cx="215900" cy="219075"/>
            </a:xfrm>
            <a:prstGeom prst="rect">
              <a:avLst/>
            </a:pr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46"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48" name="Rectangle 8"/>
            <p:cNvSpPr>
              <a:spLocks noChangeArrowheads="1"/>
            </p:cNvSpPr>
            <p:nvPr/>
          </p:nvSpPr>
          <p:spPr bwMode="auto">
            <a:xfrm>
              <a:off x="39687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Rectangle 9"/>
            <p:cNvSpPr>
              <a:spLocks noChangeArrowheads="1"/>
            </p:cNvSpPr>
            <p:nvPr/>
          </p:nvSpPr>
          <p:spPr bwMode="auto">
            <a:xfrm>
              <a:off x="3968750" y="2051050"/>
              <a:ext cx="215900" cy="215900"/>
            </a:xfrm>
            <a:prstGeom prst="rect">
              <a:avLst/>
            </a:prstGeom>
            <a:solidFill>
              <a:srgbClr val="FFFFFF">
                <a:alpha val="9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0"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Rectangle 11"/>
            <p:cNvSpPr>
              <a:spLocks noChangeArrowheads="1"/>
            </p:cNvSpPr>
            <p:nvPr/>
          </p:nvSpPr>
          <p:spPr bwMode="auto">
            <a:xfrm>
              <a:off x="34686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Rectangle 12"/>
            <p:cNvSpPr>
              <a:spLocks noChangeArrowheads="1"/>
            </p:cNvSpPr>
            <p:nvPr/>
          </p:nvSpPr>
          <p:spPr bwMode="auto">
            <a:xfrm>
              <a:off x="4464050" y="1055688"/>
              <a:ext cx="215900" cy="219075"/>
            </a:xfrm>
            <a:prstGeom prst="rect">
              <a:avLst/>
            </a:prstGeom>
            <a:solidFill>
              <a:srgbClr val="FFFFFF">
                <a:alpha val="6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3"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5" name="Rectangle 15"/>
            <p:cNvSpPr>
              <a:spLocks noChangeArrowheads="1"/>
            </p:cNvSpPr>
            <p:nvPr/>
          </p:nvSpPr>
          <p:spPr bwMode="auto">
            <a:xfrm>
              <a:off x="4464050" y="1550988"/>
              <a:ext cx="21590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Rectangle 16"/>
            <p:cNvSpPr>
              <a:spLocks noChangeArrowheads="1"/>
            </p:cNvSpPr>
            <p:nvPr/>
          </p:nvSpPr>
          <p:spPr bwMode="auto">
            <a:xfrm>
              <a:off x="2973388" y="2051050"/>
              <a:ext cx="219075"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Rectangle 17"/>
            <p:cNvSpPr>
              <a:spLocks noChangeArrowheads="1"/>
            </p:cNvSpPr>
            <p:nvPr/>
          </p:nvSpPr>
          <p:spPr bwMode="auto">
            <a:xfrm>
              <a:off x="2973388" y="1550988"/>
              <a:ext cx="219075" cy="2206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Rectangle 18"/>
            <p:cNvSpPr>
              <a:spLocks noChangeArrowheads="1"/>
            </p:cNvSpPr>
            <p:nvPr/>
          </p:nvSpPr>
          <p:spPr bwMode="auto">
            <a:xfrm>
              <a:off x="4464050" y="2051050"/>
              <a:ext cx="215900" cy="215900"/>
            </a:xfrm>
            <a:prstGeom prst="rect">
              <a:avLst/>
            </a:prstGeom>
            <a:solidFill>
              <a:srgbClr val="FFFFFF">
                <a:alpha val="8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59"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98650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fsnitsforside">
    <p:bg>
      <p:bgPr>
        <a:solidFill>
          <a:schemeClr val="bg1"/>
        </a:solidFill>
        <a:effectLst/>
      </p:bgPr>
    </p:bg>
    <p:spTree>
      <p:nvGrpSpPr>
        <p:cNvPr id="1" name=""/>
        <p:cNvGrpSpPr/>
        <p:nvPr/>
      </p:nvGrpSpPr>
      <p:grpSpPr>
        <a:xfrm>
          <a:off x="0" y="0"/>
          <a:ext cx="0" cy="0"/>
          <a:chOff x="0" y="0"/>
          <a:chExt cx="0" cy="0"/>
        </a:xfrm>
      </p:grpSpPr>
      <p:grpSp>
        <p:nvGrpSpPr>
          <p:cNvPr id="4" name="Gruppe 3"/>
          <p:cNvGrpSpPr>
            <a:grpSpLocks noChangeAspect="1"/>
          </p:cNvGrpSpPr>
          <p:nvPr userDrawn="1"/>
        </p:nvGrpSpPr>
        <p:grpSpPr>
          <a:xfrm>
            <a:off x="10743415" y="351574"/>
            <a:ext cx="720000" cy="674569"/>
            <a:chOff x="2692400" y="404813"/>
            <a:chExt cx="1987550" cy="1862137"/>
          </a:xfrm>
        </p:grpSpPr>
        <p:sp>
          <p:nvSpPr>
            <p:cNvPr id="5"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 name="Rectangle 5"/>
            <p:cNvSpPr>
              <a:spLocks noChangeArrowheads="1"/>
            </p:cNvSpPr>
            <p:nvPr/>
          </p:nvSpPr>
          <p:spPr bwMode="auto">
            <a:xfrm>
              <a:off x="4464050" y="560388"/>
              <a:ext cx="215900" cy="219075"/>
            </a:xfrm>
            <a:prstGeom prst="rect">
              <a:avLst/>
            </a:prstGeom>
            <a:solidFill>
              <a:schemeClr val="tx2">
                <a:alpha val="5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9" name="Rectangle 8"/>
            <p:cNvSpPr>
              <a:spLocks noChangeArrowheads="1"/>
            </p:cNvSpPr>
            <p:nvPr/>
          </p:nvSpPr>
          <p:spPr bwMode="auto">
            <a:xfrm>
              <a:off x="3968750" y="560388"/>
              <a:ext cx="215900" cy="219075"/>
            </a:xfrm>
            <a:prstGeom prst="rect">
              <a:avLst/>
            </a:prstGeom>
            <a:solidFill>
              <a:schemeClr val="tx2">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Rectangle 9"/>
            <p:cNvSpPr>
              <a:spLocks noChangeArrowheads="1"/>
            </p:cNvSpPr>
            <p:nvPr/>
          </p:nvSpPr>
          <p:spPr bwMode="auto">
            <a:xfrm>
              <a:off x="3968750" y="2051050"/>
              <a:ext cx="215900" cy="215900"/>
            </a:xfrm>
            <a:prstGeom prst="rect">
              <a:avLst/>
            </a:prstGeom>
            <a:solidFill>
              <a:schemeClr val="tx2">
                <a:alpha val="9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1"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Rectangle 11"/>
            <p:cNvSpPr>
              <a:spLocks noChangeArrowheads="1"/>
            </p:cNvSpPr>
            <p:nvPr/>
          </p:nvSpPr>
          <p:spPr bwMode="auto">
            <a:xfrm>
              <a:off x="34686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Rectangle 12"/>
            <p:cNvSpPr>
              <a:spLocks noChangeArrowheads="1"/>
            </p:cNvSpPr>
            <p:nvPr/>
          </p:nvSpPr>
          <p:spPr bwMode="auto">
            <a:xfrm>
              <a:off x="4464050" y="1055688"/>
              <a:ext cx="215900" cy="219075"/>
            </a:xfrm>
            <a:prstGeom prst="rect">
              <a:avLst/>
            </a:prstGeom>
            <a:solidFill>
              <a:schemeClr val="tx2">
                <a:alpha val="6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14"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da-DK"/>
            </a:p>
          </p:txBody>
        </p:sp>
        <p:sp>
          <p:nvSpPr>
            <p:cNvPr id="16" name="Rectangle 15"/>
            <p:cNvSpPr>
              <a:spLocks noChangeArrowheads="1"/>
            </p:cNvSpPr>
            <p:nvPr/>
          </p:nvSpPr>
          <p:spPr bwMode="auto">
            <a:xfrm>
              <a:off x="4464050" y="1550988"/>
              <a:ext cx="215900" cy="220662"/>
            </a:xfrm>
            <a:prstGeom prst="rect">
              <a:avLst/>
            </a:prstGeom>
            <a:solidFill>
              <a:schemeClr val="tx2">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Rectangle 16"/>
            <p:cNvSpPr>
              <a:spLocks noChangeArrowheads="1"/>
            </p:cNvSpPr>
            <p:nvPr/>
          </p:nvSpPr>
          <p:spPr bwMode="auto">
            <a:xfrm>
              <a:off x="29733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Rectangle 17"/>
            <p:cNvSpPr>
              <a:spLocks noChangeArrowheads="1"/>
            </p:cNvSpPr>
            <p:nvPr/>
          </p:nvSpPr>
          <p:spPr bwMode="auto">
            <a:xfrm>
              <a:off x="2973388" y="1550988"/>
              <a:ext cx="219075" cy="2206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Rectangle 18"/>
            <p:cNvSpPr>
              <a:spLocks noChangeArrowheads="1"/>
            </p:cNvSpPr>
            <p:nvPr/>
          </p:nvSpPr>
          <p:spPr bwMode="auto">
            <a:xfrm>
              <a:off x="4464050" y="2051050"/>
              <a:ext cx="215900" cy="215900"/>
            </a:xfrm>
            <a:prstGeom prst="rect">
              <a:avLst/>
            </a:pr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endParaRPr lang="da-DK"/>
            </a:p>
          </p:txBody>
        </p:sp>
        <p:sp>
          <p:nvSpPr>
            <p:cNvPr id="20"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2" name="Titel 1">
            <a:extLst>
              <a:ext uri="{FF2B5EF4-FFF2-40B4-BE49-F238E27FC236}">
                <a16:creationId xmlns:a16="http://schemas.microsoft.com/office/drawing/2014/main" id="{BFBF6B05-B5B7-644F-9E59-F4BAFDBB7C2B}"/>
              </a:ext>
            </a:extLst>
          </p:cNvPr>
          <p:cNvSpPr>
            <a:spLocks noGrp="1"/>
          </p:cNvSpPr>
          <p:nvPr>
            <p:ph type="title"/>
          </p:nvPr>
        </p:nvSpPr>
        <p:spPr>
          <a:xfrm>
            <a:off x="679584" y="800100"/>
            <a:ext cx="10780579" cy="5293663"/>
          </a:xfrm>
        </p:spPr>
        <p:txBody>
          <a:bodyPr anchor="ctr" anchorCtr="0"/>
          <a:lstStyle>
            <a:lvl1pPr>
              <a:lnSpc>
                <a:spcPct val="85000"/>
              </a:lnSpc>
              <a:defRPr sz="9600" spc="-100" baseline="0">
                <a:solidFill>
                  <a:schemeClr val="tx2"/>
                </a:solidFill>
              </a:defRPr>
            </a:lvl1pPr>
          </a:lstStyle>
          <a:p>
            <a:r>
              <a:rPr lang="da-DK"/>
              <a:t>Klik for at redigere i master</a:t>
            </a:r>
            <a:endParaRPr lang="da-DK" dirty="0"/>
          </a:p>
        </p:txBody>
      </p:sp>
    </p:spTree>
    <p:extLst>
      <p:ext uri="{BB962C8B-B14F-4D97-AF65-F5344CB8AC3E}">
        <p14:creationId xmlns:p14="http://schemas.microsoft.com/office/powerpoint/2010/main" val="107238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CCBD-70CA-58B8-E66F-AFB224E5CA3D}"/>
              </a:ext>
            </a:extLst>
          </p:cNvPr>
          <p:cNvSpPr>
            <a:spLocks noGrp="1"/>
          </p:cNvSpPr>
          <p:nvPr>
            <p:ph type="ctrTitle"/>
          </p:nvPr>
        </p:nvSpPr>
        <p:spPr>
          <a:xfrm>
            <a:off x="411192" y="1519237"/>
            <a:ext cx="8326408" cy="1909763"/>
          </a:xfrm>
        </p:spPr>
        <p:txBody>
          <a:bodyPr anchor="b"/>
          <a:lstStyle>
            <a:lvl1pPr algn="l">
              <a:defRPr sz="6000" b="1">
                <a:solidFill>
                  <a:srgbClr val="9B009D"/>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9FC1114-500D-67EB-221A-B66F92469C66}"/>
              </a:ext>
            </a:extLst>
          </p:cNvPr>
          <p:cNvSpPr>
            <a:spLocks noGrp="1"/>
          </p:cNvSpPr>
          <p:nvPr>
            <p:ph type="subTitle" idx="1"/>
          </p:nvPr>
        </p:nvSpPr>
        <p:spPr>
          <a:xfrm>
            <a:off x="411192" y="3602038"/>
            <a:ext cx="832640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logo with a person and a rainbow&#10;&#10;Description automatically generated">
            <a:extLst>
              <a:ext uri="{FF2B5EF4-FFF2-40B4-BE49-F238E27FC236}">
                <a16:creationId xmlns:a16="http://schemas.microsoft.com/office/drawing/2014/main" id="{A1C56F98-BF03-5CA4-5A88-B85EE543DDC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11192" y="427715"/>
            <a:ext cx="3752490" cy="918484"/>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6BAD4C70-CF0A-AF20-A62F-F286DFDD68C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054" y="6323163"/>
            <a:ext cx="1636464" cy="365116"/>
          </a:xfrm>
          <a:prstGeom prst="rect">
            <a:avLst/>
          </a:prstGeom>
        </p:spPr>
      </p:pic>
    </p:spTree>
    <p:extLst>
      <p:ext uri="{BB962C8B-B14F-4D97-AF65-F5344CB8AC3E}">
        <p14:creationId xmlns:p14="http://schemas.microsoft.com/office/powerpoint/2010/main" val="243012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64D96BB-7B8F-1542-8A5A-F50D214B6B72}"/>
              </a:ext>
            </a:extLst>
          </p:cNvPr>
          <p:cNvSpPr>
            <a:spLocks noGrp="1"/>
          </p:cNvSpPr>
          <p:nvPr>
            <p:ph type="title"/>
          </p:nvPr>
        </p:nvSpPr>
        <p:spPr>
          <a:xfrm>
            <a:off x="703428" y="765900"/>
            <a:ext cx="8308809" cy="930551"/>
          </a:xfrm>
          <a:prstGeom prst="rect">
            <a:avLst/>
          </a:prstGeom>
        </p:spPr>
        <p:txBody>
          <a:bodyPr vert="horz" lIns="0" tIns="0" rIns="0" bIns="0" rtlCol="0" anchor="t" anchorCtr="0">
            <a:noAutofit/>
          </a:bodyPr>
          <a:lstStyle/>
          <a:p>
            <a:r>
              <a:rPr lang="da-DK" dirty="0"/>
              <a:t>Klik for at redigere titeltypografien</a:t>
            </a:r>
          </a:p>
        </p:txBody>
      </p:sp>
      <p:sp>
        <p:nvSpPr>
          <p:cNvPr id="3" name="Pladsholder til tekst 2">
            <a:extLst>
              <a:ext uri="{FF2B5EF4-FFF2-40B4-BE49-F238E27FC236}">
                <a16:creationId xmlns:a16="http://schemas.microsoft.com/office/drawing/2014/main" id="{FB9D553C-0293-9041-A813-60C25D9D0463}"/>
              </a:ext>
            </a:extLst>
          </p:cNvPr>
          <p:cNvSpPr>
            <a:spLocks noGrp="1"/>
          </p:cNvSpPr>
          <p:nvPr>
            <p:ph type="body" idx="1"/>
          </p:nvPr>
        </p:nvSpPr>
        <p:spPr>
          <a:xfrm>
            <a:off x="721368" y="1871077"/>
            <a:ext cx="8272795" cy="4186823"/>
          </a:xfrm>
          <a:prstGeom prst="rect">
            <a:avLst/>
          </a:prstGeom>
        </p:spPr>
        <p:txBody>
          <a:bodyPr vert="horz" lIns="0" tIns="0" rIns="0" bIns="0" rtlCol="0">
            <a:no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118FCFD-7995-234A-92A0-A6FFCEC30B48}"/>
              </a:ext>
            </a:extLst>
          </p:cNvPr>
          <p:cNvSpPr>
            <a:spLocks noGrp="1"/>
          </p:cNvSpPr>
          <p:nvPr>
            <p:ph type="dt" sz="half" idx="2"/>
          </p:nvPr>
        </p:nvSpPr>
        <p:spPr>
          <a:xfrm>
            <a:off x="739525" y="6453188"/>
            <a:ext cx="2260850" cy="404812"/>
          </a:xfrm>
          <a:prstGeom prst="rect">
            <a:avLst/>
          </a:prstGeom>
        </p:spPr>
        <p:txBody>
          <a:bodyPr vert="horz" lIns="0" tIns="0" rIns="0" bIns="0" rtlCol="0" anchor="ctr"/>
          <a:lstStyle>
            <a:lvl1pPr algn="l">
              <a:defRPr sz="1200">
                <a:solidFill>
                  <a:schemeClr val="tx1">
                    <a:tint val="75000"/>
                  </a:schemeClr>
                </a:solidFill>
              </a:defRPr>
            </a:lvl1pPr>
          </a:lstStyle>
          <a:p>
            <a:fld id="{B62C3072-5E23-2943-B4CA-BD3B4EAF0DBA}" type="datetimeFigureOut">
              <a:rPr lang="da-DK" smtClean="0"/>
              <a:t>03-11-2025</a:t>
            </a:fld>
            <a:endParaRPr lang="da-DK"/>
          </a:p>
        </p:txBody>
      </p:sp>
      <p:sp>
        <p:nvSpPr>
          <p:cNvPr id="5" name="Pladsholder til sidefod 4">
            <a:extLst>
              <a:ext uri="{FF2B5EF4-FFF2-40B4-BE49-F238E27FC236}">
                <a16:creationId xmlns:a16="http://schemas.microsoft.com/office/drawing/2014/main" id="{174FF884-8A5C-B74C-A206-AC4F9F951970}"/>
              </a:ext>
            </a:extLst>
          </p:cNvPr>
          <p:cNvSpPr>
            <a:spLocks noGrp="1"/>
          </p:cNvSpPr>
          <p:nvPr>
            <p:ph type="ftr" sz="quarter" idx="3"/>
          </p:nvPr>
        </p:nvSpPr>
        <p:spPr>
          <a:xfrm>
            <a:off x="3324225" y="6453188"/>
            <a:ext cx="5543550" cy="404812"/>
          </a:xfrm>
          <a:prstGeom prst="rect">
            <a:avLst/>
          </a:prstGeom>
        </p:spPr>
        <p:txBody>
          <a:bodyPr vert="horz" lIns="0" tIns="0" rIns="0" bIns="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5B7BFB27-29E2-D04D-AF58-9089A21C6680}"/>
              </a:ext>
            </a:extLst>
          </p:cNvPr>
          <p:cNvSpPr>
            <a:spLocks noGrp="1"/>
          </p:cNvSpPr>
          <p:nvPr>
            <p:ph type="sldNum" sz="quarter" idx="4"/>
          </p:nvPr>
        </p:nvSpPr>
        <p:spPr>
          <a:xfrm>
            <a:off x="9191625" y="6453188"/>
            <a:ext cx="2268538" cy="404812"/>
          </a:xfrm>
          <a:prstGeom prst="rect">
            <a:avLst/>
          </a:prstGeom>
        </p:spPr>
        <p:txBody>
          <a:bodyPr vert="horz" lIns="0" tIns="0" rIns="0" bIns="0" rtlCol="0" anchor="ctr"/>
          <a:lstStyle>
            <a:lvl1pPr algn="r">
              <a:defRPr sz="1200">
                <a:solidFill>
                  <a:schemeClr val="tx1">
                    <a:tint val="75000"/>
                  </a:schemeClr>
                </a:solidFill>
              </a:defRPr>
            </a:lvl1pPr>
          </a:lstStyle>
          <a:p>
            <a:fld id="{97C62638-970D-B443-A8EC-8F8C3926D593}" type="slidenum">
              <a:rPr lang="da-DK" smtClean="0"/>
              <a:t>‹nr.›</a:t>
            </a:fld>
            <a:endParaRPr lang="da-DK" dirty="0"/>
          </a:p>
        </p:txBody>
      </p:sp>
    </p:spTree>
    <p:extLst>
      <p:ext uri="{BB962C8B-B14F-4D97-AF65-F5344CB8AC3E}">
        <p14:creationId xmlns:p14="http://schemas.microsoft.com/office/powerpoint/2010/main" val="1638128214"/>
      </p:ext>
    </p:extLst>
  </p:cSld>
  <p:clrMap bg1="lt1" tx1="dk1" bg2="lt2" tx2="dk2" accent1="accent1" accent2="accent2" accent3="accent3" accent4="accent4" accent5="accent5" accent6="accent6" hlink="hlink" folHlink="folHlink"/>
  <p:sldLayoutIdLst>
    <p:sldLayoutId id="2147483664" r:id="rId1"/>
    <p:sldLayoutId id="2147483669" r:id="rId2"/>
    <p:sldLayoutId id="2147483667" r:id="rId3"/>
    <p:sldLayoutId id="2147483665" r:id="rId4"/>
    <p:sldLayoutId id="2147483655" r:id="rId5"/>
    <p:sldLayoutId id="2147483651" r:id="rId6"/>
    <p:sldLayoutId id="2147483668" r:id="rId7"/>
    <p:sldLayoutId id="2147483666" r:id="rId8"/>
  </p:sldLayoutIdLst>
  <p:txStyles>
    <p:titleStyle>
      <a:lvl1pPr algn="l" defTabSz="914400" rtl="0" eaLnBrk="1" latinLnBrk="0" hangingPunct="1">
        <a:lnSpc>
          <a:spcPct val="90000"/>
        </a:lnSpc>
        <a:spcBef>
          <a:spcPct val="0"/>
        </a:spcBef>
        <a:buNone/>
        <a:defRPr sz="4000" b="1" kern="1200" baseline="0">
          <a:solidFill>
            <a:schemeClr val="tx2"/>
          </a:solidFill>
          <a:latin typeface="+mj-lt"/>
          <a:ea typeface="+mj-ea"/>
          <a:cs typeface="+mj-cs"/>
        </a:defRPr>
      </a:lvl1pPr>
    </p:titleStyle>
    <p:bodyStyle>
      <a:lvl1pPr marL="222250" indent="-222250" algn="l" defTabSz="914400" rtl="0" eaLnBrk="1" latinLnBrk="0" hangingPunct="1">
        <a:lnSpc>
          <a:spcPct val="90000"/>
        </a:lnSpc>
        <a:spcBef>
          <a:spcPts val="0"/>
        </a:spcBef>
        <a:spcAft>
          <a:spcPts val="1200"/>
        </a:spcAft>
        <a:buFont typeface="Arial" panose="020B0604020202020204" pitchFamily="34" charset="0"/>
        <a:buChar char="•"/>
        <a:tabLst/>
        <a:defRPr sz="2800" kern="1200" baseline="0">
          <a:solidFill>
            <a:schemeClr val="accent4"/>
          </a:solidFill>
          <a:latin typeface="+mn-lt"/>
          <a:ea typeface="+mn-ea"/>
          <a:cs typeface="+mn-cs"/>
        </a:defRPr>
      </a:lvl1pPr>
      <a:lvl2pPr marL="446088" indent="-223838" algn="l" defTabSz="914400" rtl="0" eaLnBrk="1" latinLnBrk="0" hangingPunct="1">
        <a:lnSpc>
          <a:spcPct val="90000"/>
        </a:lnSpc>
        <a:spcBef>
          <a:spcPts val="0"/>
        </a:spcBef>
        <a:spcAft>
          <a:spcPts val="1200"/>
        </a:spcAft>
        <a:buFont typeface="Corbel" panose="020B0503020204020204" pitchFamily="34" charset="0"/>
        <a:buChar char="–"/>
        <a:tabLst/>
        <a:defRPr sz="2500" kern="1200" baseline="0">
          <a:solidFill>
            <a:schemeClr val="accent4"/>
          </a:solidFill>
          <a:latin typeface="+mn-lt"/>
          <a:ea typeface="+mn-ea"/>
          <a:cs typeface="+mn-cs"/>
        </a:defRPr>
      </a:lvl2pPr>
      <a:lvl3pPr marL="668338" indent="-222250" algn="l" defTabSz="914400" rtl="0" eaLnBrk="1" latinLnBrk="0" hangingPunct="1">
        <a:lnSpc>
          <a:spcPct val="90000"/>
        </a:lnSpc>
        <a:spcBef>
          <a:spcPts val="0"/>
        </a:spcBef>
        <a:spcAft>
          <a:spcPts val="1200"/>
        </a:spcAft>
        <a:buFont typeface="Corbel" panose="020B0503020204020204" pitchFamily="34" charset="0"/>
        <a:buChar char="–"/>
        <a:tabLst/>
        <a:defRPr sz="2200" kern="1200" baseline="0">
          <a:solidFill>
            <a:schemeClr val="accent4"/>
          </a:solidFill>
          <a:latin typeface="+mn-lt"/>
          <a:ea typeface="+mn-ea"/>
          <a:cs typeface="+mn-cs"/>
        </a:defRPr>
      </a:lvl3pPr>
      <a:lvl4pPr marL="892175" indent="-223838" algn="l" defTabSz="914400" rtl="0" eaLnBrk="1" latinLnBrk="0" hangingPunct="1">
        <a:lnSpc>
          <a:spcPct val="90000"/>
        </a:lnSpc>
        <a:spcBef>
          <a:spcPts val="0"/>
        </a:spcBef>
        <a:spcAft>
          <a:spcPts val="1200"/>
        </a:spcAft>
        <a:buFont typeface="Corbel" panose="020B0503020204020204" pitchFamily="34" charset="0"/>
        <a:buChar char="–"/>
        <a:tabLst/>
        <a:defRPr sz="1900" kern="1200" baseline="0">
          <a:solidFill>
            <a:schemeClr val="accent4"/>
          </a:solidFill>
          <a:latin typeface="+mn-lt"/>
          <a:ea typeface="+mn-ea"/>
          <a:cs typeface="+mn-cs"/>
        </a:defRPr>
      </a:lvl4pPr>
      <a:lvl5pPr marL="1068388" indent="-176213" algn="l" defTabSz="914400" rtl="0" eaLnBrk="1" latinLnBrk="0" hangingPunct="1">
        <a:lnSpc>
          <a:spcPct val="90000"/>
        </a:lnSpc>
        <a:spcBef>
          <a:spcPts val="0"/>
        </a:spcBef>
        <a:spcAft>
          <a:spcPts val="1200"/>
        </a:spcAft>
        <a:buFont typeface="Corbel" panose="020B0503020204020204" pitchFamily="34" charset="0"/>
        <a:buChar char="–"/>
        <a:tabLst/>
        <a:defRPr sz="1600" kern="1200" baseline="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49" userDrawn="1">
          <p15:clr>
            <a:srgbClr val="F26B43"/>
          </p15:clr>
        </p15:guide>
        <p15:guide id="3" pos="3931" userDrawn="1">
          <p15:clr>
            <a:srgbClr val="F26B43"/>
          </p15:clr>
        </p15:guide>
        <p15:guide id="6" pos="5473" userDrawn="1">
          <p15:clr>
            <a:srgbClr val="F26B43"/>
          </p15:clr>
        </p15:guide>
        <p15:guide id="7" pos="5677" userDrawn="1">
          <p15:clr>
            <a:srgbClr val="F26B43"/>
          </p15:clr>
        </p15:guide>
        <p15:guide id="10" pos="7219" userDrawn="1">
          <p15:clr>
            <a:srgbClr val="F26B43"/>
          </p15:clr>
        </p15:guide>
        <p15:guide id="11" pos="3840" userDrawn="1">
          <p15:clr>
            <a:srgbClr val="F26B43"/>
          </p15:clr>
        </p15:guide>
        <p15:guide id="14" pos="2207" userDrawn="1">
          <p15:clr>
            <a:srgbClr val="F26B43"/>
          </p15:clr>
        </p15:guide>
        <p15:guide id="15" pos="2003" userDrawn="1">
          <p15:clr>
            <a:srgbClr val="F26B43"/>
          </p15:clr>
        </p15:guide>
        <p15:guide id="18" pos="461" userDrawn="1">
          <p15:clr>
            <a:srgbClr val="F26B43"/>
          </p15:clr>
        </p15:guide>
        <p15:guide id="19" orient="horz" pos="2069" userDrawn="1">
          <p15:clr>
            <a:srgbClr val="F26B43"/>
          </p15:clr>
        </p15:guide>
        <p15:guide id="20" orient="horz" pos="2251" userDrawn="1">
          <p15:clr>
            <a:srgbClr val="F26B43"/>
          </p15:clr>
        </p15:guide>
        <p15:guide id="21" orient="horz" pos="1207" userDrawn="1">
          <p15:clr>
            <a:srgbClr val="F26B43"/>
          </p15:clr>
        </p15:guide>
        <p15:guide id="22" orient="horz" pos="504" userDrawn="1">
          <p15:clr>
            <a:srgbClr val="F26B43"/>
          </p15:clr>
        </p15:guide>
        <p15:guide id="23" orient="horz" pos="255" userDrawn="1">
          <p15:clr>
            <a:srgbClr val="F26B43"/>
          </p15:clr>
        </p15:guide>
        <p15:guide id="25" orient="horz" pos="3816" userDrawn="1">
          <p15:clr>
            <a:srgbClr val="F26B43"/>
          </p15:clr>
        </p15:guide>
        <p15:guide id="26"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ABDF0-0CC9-5F31-001F-FC7B5F077012}"/>
              </a:ext>
            </a:extLst>
          </p:cNvPr>
          <p:cNvSpPr>
            <a:spLocks noGrp="1"/>
          </p:cNvSpPr>
          <p:nvPr>
            <p:ph type="title"/>
          </p:nvPr>
        </p:nvSpPr>
        <p:spPr>
          <a:xfrm>
            <a:off x="347932" y="365125"/>
            <a:ext cx="80383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DA16EC6-588D-2FB7-C57E-EA6674311A84}"/>
              </a:ext>
            </a:extLst>
          </p:cNvPr>
          <p:cNvSpPr>
            <a:spLocks noGrp="1"/>
          </p:cNvSpPr>
          <p:nvPr>
            <p:ph type="body" idx="1"/>
          </p:nvPr>
        </p:nvSpPr>
        <p:spPr>
          <a:xfrm>
            <a:off x="347933" y="1825626"/>
            <a:ext cx="11496136" cy="43250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16922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gi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9.xml"/><Relationship Id="rId7" Type="http://schemas.openxmlformats.org/officeDocument/2006/relationships/image" Target="../media/image3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uppe 3"/>
          <p:cNvGrpSpPr>
            <a:grpSpLocks noChangeAspect="1"/>
          </p:cNvGrpSpPr>
          <p:nvPr/>
        </p:nvGrpSpPr>
        <p:grpSpPr>
          <a:xfrm>
            <a:off x="214592" y="108026"/>
            <a:ext cx="903600" cy="846584"/>
            <a:chOff x="2692400" y="404813"/>
            <a:chExt cx="1987550" cy="1862137"/>
          </a:xfrm>
        </p:grpSpPr>
        <p:sp>
          <p:nvSpPr>
            <p:cNvPr id="5" name="AutoShape 3"/>
            <p:cNvSpPr>
              <a:spLocks noChangeAspect="1" noChangeArrowheads="1" noTextEdit="1"/>
            </p:cNvSpPr>
            <p:nvPr/>
          </p:nvSpPr>
          <p:spPr bwMode="auto">
            <a:xfrm>
              <a:off x="2692400" y="404813"/>
              <a:ext cx="19875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6" name="Rectangle 5"/>
            <p:cNvSpPr>
              <a:spLocks noChangeArrowheads="1"/>
            </p:cNvSpPr>
            <p:nvPr/>
          </p:nvSpPr>
          <p:spPr bwMode="auto">
            <a:xfrm>
              <a:off x="4464050" y="560388"/>
              <a:ext cx="215900" cy="219075"/>
            </a:xfrm>
            <a:prstGeom prst="rect">
              <a:avLst/>
            </a:prstGeom>
            <a:solidFill>
              <a:schemeClr val="tx2">
                <a:alpha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7" name="Rectangle 6"/>
            <p:cNvSpPr>
              <a:spLocks noChangeArrowheads="1"/>
            </p:cNvSpPr>
            <p:nvPr/>
          </p:nvSpPr>
          <p:spPr bwMode="auto">
            <a:xfrm>
              <a:off x="4464050" y="5603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8" name="Rectangle 7"/>
            <p:cNvSpPr>
              <a:spLocks noChangeArrowheads="1"/>
            </p:cNvSpPr>
            <p:nvPr/>
          </p:nvSpPr>
          <p:spPr bwMode="auto">
            <a:xfrm>
              <a:off x="3968750" y="560388"/>
              <a:ext cx="215900" cy="219075"/>
            </a:xfrm>
            <a:prstGeom prst="rect">
              <a:avLst/>
            </a:prstGeom>
            <a:solidFill>
              <a:srgbClr val="FFFFFF">
                <a:alpha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9" name="Rectangle 8"/>
            <p:cNvSpPr>
              <a:spLocks noChangeArrowheads="1"/>
            </p:cNvSpPr>
            <p:nvPr/>
          </p:nvSpPr>
          <p:spPr bwMode="auto">
            <a:xfrm>
              <a:off x="3968750" y="560388"/>
              <a:ext cx="215900" cy="219075"/>
            </a:xfrm>
            <a:prstGeom prst="rect">
              <a:avLst/>
            </a:prstGeom>
            <a:solidFill>
              <a:schemeClr val="tx2">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0" name="Rectangle 9"/>
            <p:cNvSpPr>
              <a:spLocks noChangeArrowheads="1"/>
            </p:cNvSpPr>
            <p:nvPr/>
          </p:nvSpPr>
          <p:spPr bwMode="auto">
            <a:xfrm>
              <a:off x="3968750" y="2051050"/>
              <a:ext cx="215900" cy="215900"/>
            </a:xfrm>
            <a:prstGeom prst="rect">
              <a:avLst/>
            </a:prstGeom>
            <a:solidFill>
              <a:schemeClr val="tx2">
                <a:alpha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1" name="Rectangle 10"/>
            <p:cNvSpPr>
              <a:spLocks noChangeArrowheads="1"/>
            </p:cNvSpPr>
            <p:nvPr/>
          </p:nvSpPr>
          <p:spPr bwMode="auto">
            <a:xfrm>
              <a:off x="39687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2" name="Rectangle 11"/>
            <p:cNvSpPr>
              <a:spLocks noChangeArrowheads="1"/>
            </p:cNvSpPr>
            <p:nvPr/>
          </p:nvSpPr>
          <p:spPr bwMode="auto">
            <a:xfrm>
              <a:off x="34686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3" name="Rectangle 12"/>
            <p:cNvSpPr>
              <a:spLocks noChangeArrowheads="1"/>
            </p:cNvSpPr>
            <p:nvPr/>
          </p:nvSpPr>
          <p:spPr bwMode="auto">
            <a:xfrm>
              <a:off x="4464050" y="1055688"/>
              <a:ext cx="215900" cy="219075"/>
            </a:xfrm>
            <a:prstGeom prst="rect">
              <a:avLst/>
            </a:prstGeom>
            <a:solidFill>
              <a:schemeClr val="tx2">
                <a:alpha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4" name="Rectangle 13"/>
            <p:cNvSpPr>
              <a:spLocks noChangeArrowheads="1"/>
            </p:cNvSpPr>
            <p:nvPr/>
          </p:nvSpPr>
          <p:spPr bwMode="auto">
            <a:xfrm>
              <a:off x="4464050" y="1055688"/>
              <a:ext cx="215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5" name="Rectangle 14"/>
            <p:cNvSpPr>
              <a:spLocks noChangeArrowheads="1"/>
            </p:cNvSpPr>
            <p:nvPr/>
          </p:nvSpPr>
          <p:spPr bwMode="auto">
            <a:xfrm>
              <a:off x="4464050" y="1550988"/>
              <a:ext cx="215900" cy="220662"/>
            </a:xfrm>
            <a:prstGeom prst="rect">
              <a:avLst/>
            </a:pr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6" name="Rectangle 15"/>
            <p:cNvSpPr>
              <a:spLocks noChangeArrowheads="1"/>
            </p:cNvSpPr>
            <p:nvPr/>
          </p:nvSpPr>
          <p:spPr bwMode="auto">
            <a:xfrm>
              <a:off x="4464050" y="1550988"/>
              <a:ext cx="215900" cy="220662"/>
            </a:xfrm>
            <a:prstGeom prst="rect">
              <a:avLst/>
            </a:prstGeom>
            <a:solidFill>
              <a:schemeClr val="tx2">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7" name="Rectangle 16"/>
            <p:cNvSpPr>
              <a:spLocks noChangeArrowheads="1"/>
            </p:cNvSpPr>
            <p:nvPr/>
          </p:nvSpPr>
          <p:spPr bwMode="auto">
            <a:xfrm>
              <a:off x="2973388" y="2051050"/>
              <a:ext cx="219075"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8" name="Rectangle 17"/>
            <p:cNvSpPr>
              <a:spLocks noChangeArrowheads="1"/>
            </p:cNvSpPr>
            <p:nvPr/>
          </p:nvSpPr>
          <p:spPr bwMode="auto">
            <a:xfrm>
              <a:off x="2973388" y="1550988"/>
              <a:ext cx="219075" cy="2206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9" name="Rectangle 18"/>
            <p:cNvSpPr>
              <a:spLocks noChangeArrowheads="1"/>
            </p:cNvSpPr>
            <p:nvPr/>
          </p:nvSpPr>
          <p:spPr bwMode="auto">
            <a:xfrm>
              <a:off x="4464050" y="2051050"/>
              <a:ext cx="215900" cy="215900"/>
            </a:xfrm>
            <a:prstGeom prst="rect">
              <a:avLst/>
            </a:prstGeom>
            <a:solidFill>
              <a:schemeClr val="tx2">
                <a:alpha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20" name="Rectangle 19"/>
            <p:cNvSpPr>
              <a:spLocks noChangeArrowheads="1"/>
            </p:cNvSpPr>
            <p:nvPr/>
          </p:nvSpPr>
          <p:spPr bwMode="auto">
            <a:xfrm>
              <a:off x="4464050" y="20510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21" name="Freeform 20"/>
            <p:cNvSpPr>
              <a:spLocks/>
            </p:cNvSpPr>
            <p:nvPr/>
          </p:nvSpPr>
          <p:spPr bwMode="auto">
            <a:xfrm>
              <a:off x="2695575" y="407988"/>
              <a:ext cx="992188" cy="866775"/>
            </a:xfrm>
            <a:custGeom>
              <a:avLst/>
              <a:gdLst>
                <a:gd name="T0" fmla="*/ 262 w 262"/>
                <a:gd name="T1" fmla="*/ 68 h 229"/>
                <a:gd name="T2" fmla="*/ 195 w 262"/>
                <a:gd name="T3" fmla="*/ 0 h 229"/>
                <a:gd name="T4" fmla="*/ 131 w 262"/>
                <a:gd name="T5" fmla="*/ 48 h 229"/>
                <a:gd name="T6" fmla="*/ 67 w 262"/>
                <a:gd name="T7" fmla="*/ 0 h 229"/>
                <a:gd name="T8" fmla="*/ 0 w 262"/>
                <a:gd name="T9" fmla="*/ 68 h 229"/>
                <a:gd name="T10" fmla="*/ 20 w 262"/>
                <a:gd name="T11" fmla="*/ 115 h 229"/>
                <a:gd name="T12" fmla="*/ 20 w 262"/>
                <a:gd name="T13" fmla="*/ 115 h 229"/>
                <a:gd name="T14" fmla="*/ 131 w 262"/>
                <a:gd name="T15" fmla="*/ 229 h 229"/>
                <a:gd name="T16" fmla="*/ 242 w 262"/>
                <a:gd name="T17" fmla="*/ 115 h 229"/>
                <a:gd name="T18" fmla="*/ 242 w 262"/>
                <a:gd name="T19" fmla="*/ 115 h 229"/>
                <a:gd name="T20" fmla="*/ 262 w 262"/>
                <a:gd name="T21" fmla="*/ 6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29">
                  <a:moveTo>
                    <a:pt x="262" y="68"/>
                  </a:moveTo>
                  <a:cubicBezTo>
                    <a:pt x="262" y="30"/>
                    <a:pt x="232" y="0"/>
                    <a:pt x="195" y="0"/>
                  </a:cubicBezTo>
                  <a:cubicBezTo>
                    <a:pt x="165" y="0"/>
                    <a:pt x="139" y="20"/>
                    <a:pt x="131" y="48"/>
                  </a:cubicBezTo>
                  <a:cubicBezTo>
                    <a:pt x="122" y="20"/>
                    <a:pt x="97" y="0"/>
                    <a:pt x="67" y="0"/>
                  </a:cubicBezTo>
                  <a:cubicBezTo>
                    <a:pt x="30" y="0"/>
                    <a:pt x="0" y="30"/>
                    <a:pt x="0" y="68"/>
                  </a:cubicBezTo>
                  <a:cubicBezTo>
                    <a:pt x="0" y="87"/>
                    <a:pt x="8" y="100"/>
                    <a:pt x="20" y="115"/>
                  </a:cubicBezTo>
                  <a:cubicBezTo>
                    <a:pt x="20" y="115"/>
                    <a:pt x="20" y="115"/>
                    <a:pt x="20" y="115"/>
                  </a:cubicBezTo>
                  <a:cubicBezTo>
                    <a:pt x="131" y="229"/>
                    <a:pt x="131" y="229"/>
                    <a:pt x="131" y="229"/>
                  </a:cubicBezTo>
                  <a:cubicBezTo>
                    <a:pt x="242" y="115"/>
                    <a:pt x="242" y="115"/>
                    <a:pt x="242" y="115"/>
                  </a:cubicBezTo>
                  <a:cubicBezTo>
                    <a:pt x="242" y="115"/>
                    <a:pt x="242" y="115"/>
                    <a:pt x="242" y="115"/>
                  </a:cubicBezTo>
                  <a:cubicBezTo>
                    <a:pt x="254" y="100"/>
                    <a:pt x="262" y="87"/>
                    <a:pt x="262" y="68"/>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grpSp>
      <p:sp>
        <p:nvSpPr>
          <p:cNvPr id="2" name="Tekstfelt 1"/>
          <p:cNvSpPr txBox="1"/>
          <p:nvPr/>
        </p:nvSpPr>
        <p:spPr>
          <a:xfrm>
            <a:off x="2128592" y="3583173"/>
            <a:ext cx="8112642" cy="1477328"/>
          </a:xfrm>
          <a:prstGeom prst="rect">
            <a:avLst/>
          </a:prstGeom>
          <a:noFill/>
        </p:spPr>
        <p:txBody>
          <a:bodyPr wrap="square" rtlCol="0">
            <a:spAutoFit/>
          </a:bodyPr>
          <a:lstStyle/>
          <a:p>
            <a:endParaRPr lang="da-DK" sz="3200" b="1" dirty="0">
              <a:solidFill>
                <a:srgbClr val="E94B25"/>
              </a:solidFill>
            </a:endParaRPr>
          </a:p>
          <a:p>
            <a:r>
              <a:rPr lang="da-DK" sz="3200" b="1" dirty="0">
                <a:solidFill>
                  <a:srgbClr val="E94B25"/>
                </a:solidFill>
                <a:latin typeface="Century Gothic" panose="020B0502020202020204" pitchFamily="34" charset="0"/>
              </a:rPr>
              <a:t>Sparringsmøde for fagpersoner</a:t>
            </a:r>
          </a:p>
          <a:p>
            <a:r>
              <a:rPr lang="da-DK" sz="2600" b="1" dirty="0">
                <a:solidFill>
                  <a:srgbClr val="E94B25"/>
                </a:solidFill>
                <a:latin typeface="Century Gothic" panose="020B0502020202020204" pitchFamily="34" charset="0"/>
              </a:rPr>
              <a:t>3. november kl. 13-14</a:t>
            </a:r>
          </a:p>
        </p:txBody>
      </p:sp>
      <p:sp>
        <p:nvSpPr>
          <p:cNvPr id="22" name="Tekstfelt 21"/>
          <p:cNvSpPr txBox="1"/>
          <p:nvPr/>
        </p:nvSpPr>
        <p:spPr>
          <a:xfrm>
            <a:off x="2128592" y="3689498"/>
            <a:ext cx="3370521" cy="400110"/>
          </a:xfrm>
          <a:prstGeom prst="rect">
            <a:avLst/>
          </a:prstGeom>
          <a:noFill/>
        </p:spPr>
        <p:txBody>
          <a:bodyPr wrap="square" rtlCol="0">
            <a:spAutoFit/>
          </a:bodyPr>
          <a:lstStyle/>
          <a:p>
            <a:r>
              <a:rPr lang="da-DK" sz="2000" b="1" dirty="0">
                <a:latin typeface="Century Gothic" panose="020B0502020202020204" pitchFamily="34" charset="0"/>
              </a:rPr>
              <a:t>VELKOMMEN TIL</a:t>
            </a:r>
          </a:p>
        </p:txBody>
      </p:sp>
    </p:spTree>
    <p:extLst>
      <p:ext uri="{BB962C8B-B14F-4D97-AF65-F5344CB8AC3E}">
        <p14:creationId xmlns:p14="http://schemas.microsoft.com/office/powerpoint/2010/main" val="40491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B2ABC-AB0D-169F-CE0E-43FA360C21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18A1D8-4662-EAFB-074F-96FB1E90F2DB}"/>
              </a:ext>
            </a:extLst>
          </p:cNvPr>
          <p:cNvSpPr>
            <a:spLocks noGrp="1"/>
          </p:cNvSpPr>
          <p:nvPr>
            <p:ph type="title"/>
          </p:nvPr>
        </p:nvSpPr>
        <p:spPr>
          <a:xfrm>
            <a:off x="703428" y="765900"/>
            <a:ext cx="8308809" cy="930551"/>
          </a:xfrm>
        </p:spPr>
        <p:txBody>
          <a:bodyPr anchor="t">
            <a:normAutofit/>
          </a:bodyPr>
          <a:lstStyle/>
          <a:p>
            <a:r>
              <a:rPr lang="da-DK" b="1" dirty="0"/>
              <a:t>Projektpartnerskabet</a:t>
            </a:r>
          </a:p>
        </p:txBody>
      </p:sp>
      <p:pic>
        <p:nvPicPr>
          <p:cNvPr id="5" name="Billede 4" descr="Et billede, der indeholder tekst, skærmbillede, Font/skrifttype&#10;&#10;Indhold genereret af kunstig intelligens kan være forkert.">
            <a:extLst>
              <a:ext uri="{FF2B5EF4-FFF2-40B4-BE49-F238E27FC236}">
                <a16:creationId xmlns:a16="http://schemas.microsoft.com/office/drawing/2014/main" id="{81A54AE4-51B3-578D-6875-E4888E2906DB}"/>
              </a:ext>
            </a:extLst>
          </p:cNvPr>
          <p:cNvPicPr>
            <a:picLocks noChangeAspect="1"/>
          </p:cNvPicPr>
          <p:nvPr/>
        </p:nvPicPr>
        <p:blipFill>
          <a:blip r:embed="rId3"/>
          <a:stretch>
            <a:fillRect/>
          </a:stretch>
        </p:blipFill>
        <p:spPr>
          <a:xfrm>
            <a:off x="1145183" y="1871077"/>
            <a:ext cx="7443239" cy="4186823"/>
          </a:xfrm>
          <a:prstGeom prst="rect">
            <a:avLst/>
          </a:prstGeom>
          <a:noFill/>
        </p:spPr>
      </p:pic>
      <p:sp>
        <p:nvSpPr>
          <p:cNvPr id="6" name="Ellipse 5">
            <a:extLst>
              <a:ext uri="{FF2B5EF4-FFF2-40B4-BE49-F238E27FC236}">
                <a16:creationId xmlns:a16="http://schemas.microsoft.com/office/drawing/2014/main" id="{AC6CEFFF-F053-7FF1-EF64-3A96BBCFB060}"/>
              </a:ext>
            </a:extLst>
          </p:cNvPr>
          <p:cNvSpPr/>
          <p:nvPr/>
        </p:nvSpPr>
        <p:spPr>
          <a:xfrm>
            <a:off x="4552749" y="3792354"/>
            <a:ext cx="1058779" cy="229974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kstfelt 6">
            <a:extLst>
              <a:ext uri="{FF2B5EF4-FFF2-40B4-BE49-F238E27FC236}">
                <a16:creationId xmlns:a16="http://schemas.microsoft.com/office/drawing/2014/main" id="{B586FF45-13FB-DEBA-0B47-61084B9689BF}"/>
              </a:ext>
            </a:extLst>
          </p:cNvPr>
          <p:cNvSpPr txBox="1"/>
          <p:nvPr/>
        </p:nvSpPr>
        <p:spPr>
          <a:xfrm>
            <a:off x="8191893" y="1871077"/>
            <a:ext cx="3044858"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100" normalizeH="0" baseline="0" noProof="0" dirty="0">
                <a:ln>
                  <a:noFill/>
                </a:ln>
                <a:solidFill>
                  <a:srgbClr val="E94B25"/>
                </a:solidFill>
                <a:effectLst/>
                <a:uLnTx/>
                <a:uFillTx/>
                <a:latin typeface="Corbel" panose="020B0503020204020204"/>
                <a:ea typeface="+mn-ea"/>
                <a:cs typeface="+mn-cs"/>
              </a:rPr>
              <a:t>Partnere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Varde Kommune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Vejle Kommune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Kolding Kommune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Nordfyns Kommune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Kræftens Bekæmpelse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err="1">
                <a:ln>
                  <a:noFill/>
                </a:ln>
                <a:solidFill>
                  <a:srgbClr val="000000"/>
                </a:solidFill>
                <a:effectLst/>
                <a:uLnTx/>
                <a:uFillTx/>
                <a:latin typeface="Corbel" panose="020B0503020204020204"/>
                <a:ea typeface="+mn-ea"/>
                <a:cs typeface="+mn-cs"/>
              </a:rPr>
              <a:t>Rehpa</a:t>
            </a: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Ad hoc medarbejdere fra partnerskabet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100" normalizeH="0" baseline="0" noProof="0" dirty="0">
                <a:ln>
                  <a:noFill/>
                </a:ln>
                <a:solidFill>
                  <a:srgbClr val="E94B25"/>
                </a:solidFill>
                <a:effectLst/>
                <a:uLnTx/>
                <a:uFillTx/>
                <a:latin typeface="Corbel" panose="020B0503020204020204"/>
                <a:ea typeface="+mn-ea"/>
                <a:cs typeface="+mn-cs"/>
              </a:rPr>
              <a:t>Projektleder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Stephanie Anker Gents (SDSI)</a:t>
            </a:r>
          </a:p>
        </p:txBody>
      </p:sp>
    </p:spTree>
    <p:extLst>
      <p:ext uri="{BB962C8B-B14F-4D97-AF65-F5344CB8AC3E}">
        <p14:creationId xmlns:p14="http://schemas.microsoft.com/office/powerpoint/2010/main" val="390199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A3EC-21D7-F3F8-980A-D3E037E985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B3D044-BE21-48A2-56D5-A85C64407D9F}"/>
              </a:ext>
            </a:extLst>
          </p:cNvPr>
          <p:cNvSpPr>
            <a:spLocks noGrp="1"/>
          </p:cNvSpPr>
          <p:nvPr>
            <p:ph type="title"/>
          </p:nvPr>
        </p:nvSpPr>
        <p:spPr>
          <a:xfrm>
            <a:off x="703428" y="765900"/>
            <a:ext cx="8308809" cy="930551"/>
          </a:xfrm>
        </p:spPr>
        <p:txBody>
          <a:bodyPr anchor="t">
            <a:normAutofit fontScale="90000"/>
          </a:bodyPr>
          <a:lstStyle/>
          <a:p>
            <a:r>
              <a:rPr lang="da-DK" b="1" dirty="0"/>
              <a:t>Projektpartnerskabet</a:t>
            </a:r>
            <a:r>
              <a:rPr lang="da-DK" dirty="0"/>
              <a:t> </a:t>
            </a:r>
            <a:br>
              <a:rPr lang="da-DK" dirty="0"/>
            </a:br>
            <a:r>
              <a:rPr lang="da-DK" dirty="0"/>
              <a:t>- fagligheder</a:t>
            </a:r>
            <a:endParaRPr lang="da-DK" b="1" dirty="0"/>
          </a:p>
        </p:txBody>
      </p:sp>
      <p:sp>
        <p:nvSpPr>
          <p:cNvPr id="3" name="Tekstfelt 2">
            <a:extLst>
              <a:ext uri="{FF2B5EF4-FFF2-40B4-BE49-F238E27FC236}">
                <a16:creationId xmlns:a16="http://schemas.microsoft.com/office/drawing/2014/main" id="{FA9BD3A1-2ABB-62F9-189E-7B6F98AD1196}"/>
              </a:ext>
            </a:extLst>
          </p:cNvPr>
          <p:cNvSpPr txBox="1"/>
          <p:nvPr/>
        </p:nvSpPr>
        <p:spPr>
          <a:xfrm>
            <a:off x="7762461" y="3130826"/>
            <a:ext cx="3299791" cy="646331"/>
          </a:xfrm>
          <a:prstGeom prst="rect">
            <a:avLst/>
          </a:prstGeom>
          <a:noFill/>
        </p:spPr>
        <p:txBody>
          <a:bodyPr wrap="square" rtlCol="0">
            <a:spAutoFit/>
          </a:bodyPr>
          <a:lstStyle/>
          <a:p>
            <a:pPr algn="ctr"/>
            <a:r>
              <a:rPr lang="da-DK" dirty="0"/>
              <a:t>Onkologisk læge og sygeplejerske</a:t>
            </a:r>
          </a:p>
        </p:txBody>
      </p:sp>
      <p:sp>
        <p:nvSpPr>
          <p:cNvPr id="4" name="Ellipse 3">
            <a:extLst>
              <a:ext uri="{FF2B5EF4-FFF2-40B4-BE49-F238E27FC236}">
                <a16:creationId xmlns:a16="http://schemas.microsoft.com/office/drawing/2014/main" id="{6AA7F4A2-B669-1CD7-4BC3-AB8F4B0A6E59}"/>
              </a:ext>
            </a:extLst>
          </p:cNvPr>
          <p:cNvSpPr/>
          <p:nvPr/>
        </p:nvSpPr>
        <p:spPr>
          <a:xfrm>
            <a:off x="7454348" y="2942126"/>
            <a:ext cx="3717235" cy="102373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D38BD78D-49B7-76F1-1EC3-B26D8295B0E2}"/>
              </a:ext>
            </a:extLst>
          </p:cNvPr>
          <p:cNvSpPr txBox="1"/>
          <p:nvPr/>
        </p:nvSpPr>
        <p:spPr>
          <a:xfrm>
            <a:off x="1501717" y="4775103"/>
            <a:ext cx="3299791" cy="369332"/>
          </a:xfrm>
          <a:prstGeom prst="rect">
            <a:avLst/>
          </a:prstGeom>
          <a:noFill/>
        </p:spPr>
        <p:txBody>
          <a:bodyPr wrap="square" rtlCol="0">
            <a:spAutoFit/>
          </a:bodyPr>
          <a:lstStyle/>
          <a:p>
            <a:pPr algn="ctr"/>
            <a:r>
              <a:rPr lang="da-DK" dirty="0"/>
              <a:t>Fysioterapeuter</a:t>
            </a:r>
          </a:p>
        </p:txBody>
      </p:sp>
      <p:sp>
        <p:nvSpPr>
          <p:cNvPr id="9" name="Ellipse 8">
            <a:extLst>
              <a:ext uri="{FF2B5EF4-FFF2-40B4-BE49-F238E27FC236}">
                <a16:creationId xmlns:a16="http://schemas.microsoft.com/office/drawing/2014/main" id="{CD501394-3D5C-4B33-D407-BE97CE1542CB}"/>
              </a:ext>
            </a:extLst>
          </p:cNvPr>
          <p:cNvSpPr/>
          <p:nvPr/>
        </p:nvSpPr>
        <p:spPr>
          <a:xfrm>
            <a:off x="1808628" y="2794624"/>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4BB3BCE8-AE47-5C07-3337-9F5740D069C4}"/>
              </a:ext>
            </a:extLst>
          </p:cNvPr>
          <p:cNvSpPr txBox="1"/>
          <p:nvPr/>
        </p:nvSpPr>
        <p:spPr>
          <a:xfrm>
            <a:off x="1501718" y="2909860"/>
            <a:ext cx="3299791" cy="369332"/>
          </a:xfrm>
          <a:prstGeom prst="rect">
            <a:avLst/>
          </a:prstGeom>
          <a:noFill/>
        </p:spPr>
        <p:txBody>
          <a:bodyPr wrap="square" rtlCol="0">
            <a:spAutoFit/>
          </a:bodyPr>
          <a:lstStyle/>
          <a:p>
            <a:pPr algn="ctr"/>
            <a:r>
              <a:rPr lang="da-DK" dirty="0"/>
              <a:t>Psykologer</a:t>
            </a:r>
          </a:p>
        </p:txBody>
      </p:sp>
      <p:sp>
        <p:nvSpPr>
          <p:cNvPr id="11" name="Ellipse 10">
            <a:extLst>
              <a:ext uri="{FF2B5EF4-FFF2-40B4-BE49-F238E27FC236}">
                <a16:creationId xmlns:a16="http://schemas.microsoft.com/office/drawing/2014/main" id="{0BCB9CF2-C790-9350-220B-752501E4A90A}"/>
              </a:ext>
            </a:extLst>
          </p:cNvPr>
          <p:cNvSpPr/>
          <p:nvPr/>
        </p:nvSpPr>
        <p:spPr>
          <a:xfrm>
            <a:off x="1808628" y="4623567"/>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B0F5129F-123E-5D24-0E6C-625A18C200D5}"/>
              </a:ext>
            </a:extLst>
          </p:cNvPr>
          <p:cNvSpPr txBox="1"/>
          <p:nvPr/>
        </p:nvSpPr>
        <p:spPr>
          <a:xfrm>
            <a:off x="4251544" y="2049634"/>
            <a:ext cx="3299791" cy="369332"/>
          </a:xfrm>
          <a:prstGeom prst="rect">
            <a:avLst/>
          </a:prstGeom>
          <a:noFill/>
        </p:spPr>
        <p:txBody>
          <a:bodyPr wrap="square" rtlCol="0">
            <a:spAutoFit/>
          </a:bodyPr>
          <a:lstStyle/>
          <a:p>
            <a:pPr algn="ctr"/>
            <a:r>
              <a:rPr lang="da-DK" dirty="0"/>
              <a:t>Kliniske Diætister</a:t>
            </a:r>
          </a:p>
        </p:txBody>
      </p:sp>
      <p:sp>
        <p:nvSpPr>
          <p:cNvPr id="13" name="Ellipse 12">
            <a:extLst>
              <a:ext uri="{FF2B5EF4-FFF2-40B4-BE49-F238E27FC236}">
                <a16:creationId xmlns:a16="http://schemas.microsoft.com/office/drawing/2014/main" id="{41A011B5-6976-F868-E54C-CB35516F1D35}"/>
              </a:ext>
            </a:extLst>
          </p:cNvPr>
          <p:cNvSpPr/>
          <p:nvPr/>
        </p:nvSpPr>
        <p:spPr>
          <a:xfrm>
            <a:off x="4558455" y="1898098"/>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77349FAA-AE25-E4B0-26A2-19E7DA152A8F}"/>
              </a:ext>
            </a:extLst>
          </p:cNvPr>
          <p:cNvSpPr txBox="1"/>
          <p:nvPr/>
        </p:nvSpPr>
        <p:spPr>
          <a:xfrm>
            <a:off x="8316648" y="4926639"/>
            <a:ext cx="3299791" cy="369332"/>
          </a:xfrm>
          <a:prstGeom prst="rect">
            <a:avLst/>
          </a:prstGeom>
          <a:noFill/>
        </p:spPr>
        <p:txBody>
          <a:bodyPr wrap="square" rtlCol="0">
            <a:spAutoFit/>
          </a:bodyPr>
          <a:lstStyle/>
          <a:p>
            <a:pPr algn="ctr"/>
            <a:r>
              <a:rPr lang="da-DK" dirty="0"/>
              <a:t>Ergoterapeuter</a:t>
            </a:r>
          </a:p>
        </p:txBody>
      </p:sp>
      <p:sp>
        <p:nvSpPr>
          <p:cNvPr id="15" name="Ellipse 14">
            <a:extLst>
              <a:ext uri="{FF2B5EF4-FFF2-40B4-BE49-F238E27FC236}">
                <a16:creationId xmlns:a16="http://schemas.microsoft.com/office/drawing/2014/main" id="{15928E1C-BB5B-0538-6574-9A408028776F}"/>
              </a:ext>
            </a:extLst>
          </p:cNvPr>
          <p:cNvSpPr/>
          <p:nvPr/>
        </p:nvSpPr>
        <p:spPr>
          <a:xfrm>
            <a:off x="8623559" y="4775103"/>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4D08C6ED-80D0-8068-3300-E29F6D87CAF2}"/>
              </a:ext>
            </a:extLst>
          </p:cNvPr>
          <p:cNvSpPr txBox="1"/>
          <p:nvPr/>
        </p:nvSpPr>
        <p:spPr>
          <a:xfrm>
            <a:off x="4308613" y="3460745"/>
            <a:ext cx="3299791" cy="646331"/>
          </a:xfrm>
          <a:prstGeom prst="rect">
            <a:avLst/>
          </a:prstGeom>
          <a:noFill/>
        </p:spPr>
        <p:txBody>
          <a:bodyPr wrap="square" rtlCol="0">
            <a:spAutoFit/>
          </a:bodyPr>
          <a:lstStyle/>
          <a:p>
            <a:pPr algn="ctr"/>
            <a:r>
              <a:rPr lang="da-DK" dirty="0"/>
              <a:t>Koordinator på </a:t>
            </a:r>
          </a:p>
          <a:p>
            <a:pPr algn="ctr"/>
            <a:r>
              <a:rPr lang="da-DK" dirty="0"/>
              <a:t>kræftområdet</a:t>
            </a:r>
          </a:p>
        </p:txBody>
      </p:sp>
      <p:sp>
        <p:nvSpPr>
          <p:cNvPr id="17" name="Ellipse 16">
            <a:extLst>
              <a:ext uri="{FF2B5EF4-FFF2-40B4-BE49-F238E27FC236}">
                <a16:creationId xmlns:a16="http://schemas.microsoft.com/office/drawing/2014/main" id="{F266794F-79FB-F417-DECB-D411D9CD8440}"/>
              </a:ext>
            </a:extLst>
          </p:cNvPr>
          <p:cNvSpPr/>
          <p:nvPr/>
        </p:nvSpPr>
        <p:spPr>
          <a:xfrm>
            <a:off x="4558455" y="3430728"/>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474349D5-A0DE-6686-A941-9533C3978F36}"/>
              </a:ext>
            </a:extLst>
          </p:cNvPr>
          <p:cNvSpPr txBox="1"/>
          <p:nvPr/>
        </p:nvSpPr>
        <p:spPr>
          <a:xfrm>
            <a:off x="4909182" y="5764435"/>
            <a:ext cx="3299791" cy="369332"/>
          </a:xfrm>
          <a:prstGeom prst="rect">
            <a:avLst/>
          </a:prstGeom>
          <a:noFill/>
        </p:spPr>
        <p:txBody>
          <a:bodyPr wrap="square" rtlCol="0">
            <a:spAutoFit/>
          </a:bodyPr>
          <a:lstStyle/>
          <a:p>
            <a:pPr algn="ctr"/>
            <a:r>
              <a:rPr lang="da-DK" dirty="0"/>
              <a:t>Jobcentermedarbejder</a:t>
            </a:r>
          </a:p>
        </p:txBody>
      </p:sp>
      <p:sp>
        <p:nvSpPr>
          <p:cNvPr id="19" name="Ellipse 18">
            <a:extLst>
              <a:ext uri="{FF2B5EF4-FFF2-40B4-BE49-F238E27FC236}">
                <a16:creationId xmlns:a16="http://schemas.microsoft.com/office/drawing/2014/main" id="{080C68AF-1817-4C58-F6E2-9F7791128AE7}"/>
              </a:ext>
            </a:extLst>
          </p:cNvPr>
          <p:cNvSpPr/>
          <p:nvPr/>
        </p:nvSpPr>
        <p:spPr>
          <a:xfrm>
            <a:off x="5216093" y="5612899"/>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a:extLst>
              <a:ext uri="{FF2B5EF4-FFF2-40B4-BE49-F238E27FC236}">
                <a16:creationId xmlns:a16="http://schemas.microsoft.com/office/drawing/2014/main" id="{1AD79603-6BC4-A93C-0366-A013D193C51D}"/>
              </a:ext>
            </a:extLst>
          </p:cNvPr>
          <p:cNvSpPr txBox="1"/>
          <p:nvPr/>
        </p:nvSpPr>
        <p:spPr>
          <a:xfrm>
            <a:off x="7902061" y="1898098"/>
            <a:ext cx="3299791" cy="369332"/>
          </a:xfrm>
          <a:prstGeom prst="rect">
            <a:avLst/>
          </a:prstGeom>
          <a:noFill/>
        </p:spPr>
        <p:txBody>
          <a:bodyPr wrap="square" rtlCol="0">
            <a:spAutoFit/>
          </a:bodyPr>
          <a:lstStyle/>
          <a:p>
            <a:pPr algn="ctr"/>
            <a:r>
              <a:rPr lang="da-DK" dirty="0"/>
              <a:t>Klinisk leder, </a:t>
            </a:r>
            <a:r>
              <a:rPr lang="da-DK" dirty="0" err="1"/>
              <a:t>Rehpa</a:t>
            </a:r>
            <a:endParaRPr lang="da-DK" dirty="0"/>
          </a:p>
        </p:txBody>
      </p:sp>
      <p:sp>
        <p:nvSpPr>
          <p:cNvPr id="21" name="Ellipse 20">
            <a:extLst>
              <a:ext uri="{FF2B5EF4-FFF2-40B4-BE49-F238E27FC236}">
                <a16:creationId xmlns:a16="http://schemas.microsoft.com/office/drawing/2014/main" id="{0A0F886F-450C-94C0-A4C4-6DF2E2740729}"/>
              </a:ext>
            </a:extLst>
          </p:cNvPr>
          <p:cNvSpPr/>
          <p:nvPr/>
        </p:nvSpPr>
        <p:spPr>
          <a:xfrm>
            <a:off x="8208972" y="1746562"/>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felt 21">
            <a:extLst>
              <a:ext uri="{FF2B5EF4-FFF2-40B4-BE49-F238E27FC236}">
                <a16:creationId xmlns:a16="http://schemas.microsoft.com/office/drawing/2014/main" id="{B26E55F9-C5A2-D7FD-2DFE-DEB11C1ABDF4}"/>
              </a:ext>
            </a:extLst>
          </p:cNvPr>
          <p:cNvSpPr txBox="1"/>
          <p:nvPr/>
        </p:nvSpPr>
        <p:spPr>
          <a:xfrm>
            <a:off x="158732" y="3878781"/>
            <a:ext cx="3299791" cy="369332"/>
          </a:xfrm>
          <a:prstGeom prst="rect">
            <a:avLst/>
          </a:prstGeom>
          <a:noFill/>
        </p:spPr>
        <p:txBody>
          <a:bodyPr wrap="square" rtlCol="0">
            <a:spAutoFit/>
          </a:bodyPr>
          <a:lstStyle/>
          <a:p>
            <a:pPr algn="ctr"/>
            <a:r>
              <a:rPr lang="da-DK" dirty="0"/>
              <a:t>Sygeplejerske og sexolog</a:t>
            </a:r>
          </a:p>
        </p:txBody>
      </p:sp>
      <p:sp>
        <p:nvSpPr>
          <p:cNvPr id="23" name="Ellipse 22">
            <a:extLst>
              <a:ext uri="{FF2B5EF4-FFF2-40B4-BE49-F238E27FC236}">
                <a16:creationId xmlns:a16="http://schemas.microsoft.com/office/drawing/2014/main" id="{C6CB88DB-3465-19DC-8CAF-AC5562F86AAA}"/>
              </a:ext>
            </a:extLst>
          </p:cNvPr>
          <p:cNvSpPr/>
          <p:nvPr/>
        </p:nvSpPr>
        <p:spPr>
          <a:xfrm>
            <a:off x="465643" y="3727245"/>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307BECDD-4EA0-C108-6A13-6FD28BBBD5A0}"/>
              </a:ext>
            </a:extLst>
          </p:cNvPr>
          <p:cNvSpPr txBox="1"/>
          <p:nvPr/>
        </p:nvSpPr>
        <p:spPr>
          <a:xfrm>
            <a:off x="613823" y="5709452"/>
            <a:ext cx="3299791" cy="369332"/>
          </a:xfrm>
          <a:prstGeom prst="rect">
            <a:avLst/>
          </a:prstGeom>
          <a:noFill/>
        </p:spPr>
        <p:txBody>
          <a:bodyPr wrap="square" rtlCol="0">
            <a:spAutoFit/>
          </a:bodyPr>
          <a:lstStyle/>
          <a:p>
            <a:pPr algn="ctr"/>
            <a:r>
              <a:rPr lang="da-DK" dirty="0"/>
              <a:t>Socialrådgivere</a:t>
            </a:r>
          </a:p>
        </p:txBody>
      </p:sp>
      <p:sp>
        <p:nvSpPr>
          <p:cNvPr id="25" name="Ellipse 24">
            <a:extLst>
              <a:ext uri="{FF2B5EF4-FFF2-40B4-BE49-F238E27FC236}">
                <a16:creationId xmlns:a16="http://schemas.microsoft.com/office/drawing/2014/main" id="{9038130B-0391-3521-6426-FF3238AF0411}"/>
              </a:ext>
            </a:extLst>
          </p:cNvPr>
          <p:cNvSpPr/>
          <p:nvPr/>
        </p:nvSpPr>
        <p:spPr>
          <a:xfrm>
            <a:off x="920734" y="5557916"/>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6BBE17F-BF23-4596-733B-A9D6B917CB3B}"/>
              </a:ext>
            </a:extLst>
          </p:cNvPr>
          <p:cNvSpPr txBox="1"/>
          <p:nvPr/>
        </p:nvSpPr>
        <p:spPr>
          <a:xfrm>
            <a:off x="4755726" y="4678763"/>
            <a:ext cx="3299791" cy="369332"/>
          </a:xfrm>
          <a:prstGeom prst="rect">
            <a:avLst/>
          </a:prstGeom>
          <a:noFill/>
        </p:spPr>
        <p:txBody>
          <a:bodyPr wrap="square" rtlCol="0">
            <a:spAutoFit/>
          </a:bodyPr>
          <a:lstStyle/>
          <a:p>
            <a:pPr algn="ctr"/>
            <a:r>
              <a:rPr lang="da-DK" dirty="0"/>
              <a:t>Professor</a:t>
            </a:r>
          </a:p>
        </p:txBody>
      </p:sp>
      <p:sp>
        <p:nvSpPr>
          <p:cNvPr id="27" name="Ellipse 26">
            <a:extLst>
              <a:ext uri="{FF2B5EF4-FFF2-40B4-BE49-F238E27FC236}">
                <a16:creationId xmlns:a16="http://schemas.microsoft.com/office/drawing/2014/main" id="{81BA4914-1691-6603-C484-B1E3491C63DE}"/>
              </a:ext>
            </a:extLst>
          </p:cNvPr>
          <p:cNvSpPr/>
          <p:nvPr/>
        </p:nvSpPr>
        <p:spPr>
          <a:xfrm>
            <a:off x="5062637" y="4527227"/>
            <a:ext cx="2685968" cy="67240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05110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0395C7CF-EFD9-DF42-AD77-095F972908E2}"/>
              </a:ext>
            </a:extLst>
          </p:cNvPr>
          <p:cNvSpPr/>
          <p:nvPr/>
        </p:nvSpPr>
        <p:spPr>
          <a:xfrm>
            <a:off x="-885088" y="1383087"/>
            <a:ext cx="5175853" cy="517585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1"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p:txBody>
      </p:sp>
      <p:sp>
        <p:nvSpPr>
          <p:cNvPr id="2" name="Titel 1"/>
          <p:cNvSpPr>
            <a:spLocks noGrp="1"/>
          </p:cNvSpPr>
          <p:nvPr>
            <p:ph type="title"/>
          </p:nvPr>
        </p:nvSpPr>
        <p:spPr>
          <a:xfrm>
            <a:off x="679585" y="773238"/>
            <a:ext cx="8738736" cy="1433649"/>
          </a:xfrm>
        </p:spPr>
        <p:txBody>
          <a:bodyPr/>
          <a:lstStyle/>
          <a:p>
            <a:r>
              <a:rPr lang="da-DK" sz="5400" dirty="0"/>
              <a:t>Generel målgruppe for digitale forløb</a:t>
            </a:r>
          </a:p>
        </p:txBody>
      </p:sp>
      <p:sp>
        <p:nvSpPr>
          <p:cNvPr id="14" name="Ellipse 13">
            <a:extLst>
              <a:ext uri="{FF2B5EF4-FFF2-40B4-BE49-F238E27FC236}">
                <a16:creationId xmlns:a16="http://schemas.microsoft.com/office/drawing/2014/main" id="{0395C7CF-EFD9-DF42-AD77-095F972908E2}"/>
              </a:ext>
            </a:extLst>
          </p:cNvPr>
          <p:cNvSpPr/>
          <p:nvPr/>
        </p:nvSpPr>
        <p:spPr>
          <a:xfrm>
            <a:off x="2189722" y="1375801"/>
            <a:ext cx="5175853" cy="517585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1"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p:txBody>
      </p:sp>
      <p:sp>
        <p:nvSpPr>
          <p:cNvPr id="15" name="Ellipse 14">
            <a:extLst>
              <a:ext uri="{FF2B5EF4-FFF2-40B4-BE49-F238E27FC236}">
                <a16:creationId xmlns:a16="http://schemas.microsoft.com/office/drawing/2014/main" id="{0395C7CF-EFD9-DF42-AD77-095F972908E2}"/>
              </a:ext>
            </a:extLst>
          </p:cNvPr>
          <p:cNvSpPr/>
          <p:nvPr/>
        </p:nvSpPr>
        <p:spPr>
          <a:xfrm>
            <a:off x="5442934" y="1383087"/>
            <a:ext cx="5175853" cy="517585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1"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p:txBody>
      </p:sp>
      <p:sp>
        <p:nvSpPr>
          <p:cNvPr id="16" name="Ellipse 15">
            <a:extLst>
              <a:ext uri="{FF2B5EF4-FFF2-40B4-BE49-F238E27FC236}">
                <a16:creationId xmlns:a16="http://schemas.microsoft.com/office/drawing/2014/main" id="{0395C7CF-EFD9-DF42-AD77-095F972908E2}"/>
              </a:ext>
            </a:extLst>
          </p:cNvPr>
          <p:cNvSpPr/>
          <p:nvPr/>
        </p:nvSpPr>
        <p:spPr>
          <a:xfrm>
            <a:off x="8123542" y="1383086"/>
            <a:ext cx="5175853" cy="517585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1"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p:txBody>
      </p:sp>
      <p:pic>
        <p:nvPicPr>
          <p:cNvPr id="17" name="Billede 16">
            <a:extLst>
              <a:ext uri="{FF2B5EF4-FFF2-40B4-BE49-F238E27FC236}">
                <a16:creationId xmlns:a16="http://schemas.microsoft.com/office/drawing/2014/main" id="{534EFAC9-B634-384D-9AAC-C3EF700818FD}"/>
              </a:ext>
            </a:extLst>
          </p:cNvPr>
          <p:cNvPicPr>
            <a:picLocks noChangeAspect="1"/>
          </p:cNvPicPr>
          <p:nvPr/>
        </p:nvPicPr>
        <p:blipFill>
          <a:blip r:embed="rId3"/>
          <a:stretch>
            <a:fillRect/>
          </a:stretch>
        </p:blipFill>
        <p:spPr>
          <a:xfrm>
            <a:off x="6416702" y="2079568"/>
            <a:ext cx="3228319" cy="4185613"/>
          </a:xfrm>
          <a:prstGeom prst="rect">
            <a:avLst/>
          </a:prstGeom>
        </p:spPr>
      </p:pic>
      <p:pic>
        <p:nvPicPr>
          <p:cNvPr id="18" name="Billede 17">
            <a:extLst>
              <a:ext uri="{FF2B5EF4-FFF2-40B4-BE49-F238E27FC236}">
                <a16:creationId xmlns:a16="http://schemas.microsoft.com/office/drawing/2014/main" id="{49EBDF9E-107D-CF4F-89E0-FF9D7EF1A87D}"/>
              </a:ext>
            </a:extLst>
          </p:cNvPr>
          <p:cNvPicPr>
            <a:picLocks noChangeAspect="1"/>
          </p:cNvPicPr>
          <p:nvPr/>
        </p:nvPicPr>
        <p:blipFill>
          <a:blip r:embed="rId4"/>
          <a:stretch>
            <a:fillRect/>
          </a:stretch>
        </p:blipFill>
        <p:spPr>
          <a:xfrm>
            <a:off x="-426730" y="2279280"/>
            <a:ext cx="3616315" cy="3572954"/>
          </a:xfrm>
          <a:prstGeom prst="rect">
            <a:avLst/>
          </a:prstGeom>
        </p:spPr>
      </p:pic>
      <p:pic>
        <p:nvPicPr>
          <p:cNvPr id="19" name="Billede 18">
            <a:extLst>
              <a:ext uri="{FF2B5EF4-FFF2-40B4-BE49-F238E27FC236}">
                <a16:creationId xmlns:a16="http://schemas.microsoft.com/office/drawing/2014/main" id="{BF4890BD-FCF9-174B-A2AB-CC5277B42257}"/>
              </a:ext>
            </a:extLst>
          </p:cNvPr>
          <p:cNvPicPr>
            <a:picLocks noChangeAspect="1"/>
          </p:cNvPicPr>
          <p:nvPr/>
        </p:nvPicPr>
        <p:blipFill>
          <a:blip r:embed="rId5"/>
          <a:stretch>
            <a:fillRect/>
          </a:stretch>
        </p:blipFill>
        <p:spPr>
          <a:xfrm>
            <a:off x="3270930" y="2169207"/>
            <a:ext cx="3300305" cy="3799582"/>
          </a:xfrm>
          <a:prstGeom prst="rect">
            <a:avLst/>
          </a:prstGeom>
        </p:spPr>
      </p:pic>
      <p:pic>
        <p:nvPicPr>
          <p:cNvPr id="20" name="Billede 19">
            <a:extLst>
              <a:ext uri="{FF2B5EF4-FFF2-40B4-BE49-F238E27FC236}">
                <a16:creationId xmlns:a16="http://schemas.microsoft.com/office/drawing/2014/main" id="{F90E2B35-321C-CC42-8CBF-0548A1521E90}"/>
              </a:ext>
            </a:extLst>
          </p:cNvPr>
          <p:cNvPicPr>
            <a:picLocks noChangeAspect="1"/>
          </p:cNvPicPr>
          <p:nvPr/>
        </p:nvPicPr>
        <p:blipFill>
          <a:blip r:embed="rId6"/>
          <a:stretch>
            <a:fillRect/>
          </a:stretch>
        </p:blipFill>
        <p:spPr>
          <a:xfrm>
            <a:off x="8887538" y="2032598"/>
            <a:ext cx="3710683" cy="3876833"/>
          </a:xfrm>
          <a:prstGeom prst="rect">
            <a:avLst/>
          </a:prstGeom>
        </p:spPr>
      </p:pic>
      <p:sp>
        <p:nvSpPr>
          <p:cNvPr id="21" name="Tekstfelt 20"/>
          <p:cNvSpPr txBox="1"/>
          <p:nvPr/>
        </p:nvSpPr>
        <p:spPr>
          <a:xfrm>
            <a:off x="872270" y="6054217"/>
            <a:ext cx="23173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Social angst</a:t>
            </a:r>
          </a:p>
        </p:txBody>
      </p:sp>
      <p:sp>
        <p:nvSpPr>
          <p:cNvPr id="22" name="Tekstfelt 21"/>
          <p:cNvSpPr txBox="1"/>
          <p:nvPr/>
        </p:nvSpPr>
        <p:spPr>
          <a:xfrm>
            <a:off x="3784242" y="6052191"/>
            <a:ext cx="23173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Transport er en udfordring</a:t>
            </a:r>
          </a:p>
        </p:txBody>
      </p:sp>
      <p:sp>
        <p:nvSpPr>
          <p:cNvPr id="23" name="Tekstfelt 22"/>
          <p:cNvSpPr txBox="1"/>
          <p:nvPr/>
        </p:nvSpPr>
        <p:spPr>
          <a:xfrm>
            <a:off x="6971373" y="6054217"/>
            <a:ext cx="23173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Erhvervsaktive</a:t>
            </a:r>
          </a:p>
        </p:txBody>
      </p:sp>
      <p:sp>
        <p:nvSpPr>
          <p:cNvPr id="24" name="Tekstfelt 23"/>
          <p:cNvSpPr txBox="1"/>
          <p:nvPr/>
        </p:nvSpPr>
        <p:spPr>
          <a:xfrm>
            <a:off x="10014800" y="6054217"/>
            <a:ext cx="23173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Den travle pensionist</a:t>
            </a:r>
          </a:p>
        </p:txBody>
      </p:sp>
    </p:spTree>
    <p:extLst>
      <p:ext uri="{BB962C8B-B14F-4D97-AF65-F5344CB8AC3E}">
        <p14:creationId xmlns:p14="http://schemas.microsoft.com/office/powerpoint/2010/main" val="158050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3C01-760B-56A7-57A7-235DE92B4D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696AA5-A277-3967-9209-D2BB9F139DF9}"/>
              </a:ext>
            </a:extLst>
          </p:cNvPr>
          <p:cNvSpPr>
            <a:spLocks noGrp="1"/>
          </p:cNvSpPr>
          <p:nvPr>
            <p:ph type="title"/>
          </p:nvPr>
        </p:nvSpPr>
        <p:spPr>
          <a:xfrm>
            <a:off x="679585" y="773238"/>
            <a:ext cx="8738736" cy="1433649"/>
          </a:xfrm>
        </p:spPr>
        <p:txBody>
          <a:bodyPr/>
          <a:lstStyle/>
          <a:p>
            <a:r>
              <a:rPr lang="da-DK" sz="5400" dirty="0"/>
              <a:t>Kræfter-forløbets målgruppe</a:t>
            </a:r>
          </a:p>
        </p:txBody>
      </p:sp>
      <p:sp>
        <p:nvSpPr>
          <p:cNvPr id="3" name="Rektangel 2">
            <a:extLst>
              <a:ext uri="{FF2B5EF4-FFF2-40B4-BE49-F238E27FC236}">
                <a16:creationId xmlns:a16="http://schemas.microsoft.com/office/drawing/2014/main" id="{4D4CD39E-B536-33F4-6CD4-64628FA3BBDF}"/>
              </a:ext>
            </a:extLst>
          </p:cNvPr>
          <p:cNvSpPr/>
          <p:nvPr/>
        </p:nvSpPr>
        <p:spPr>
          <a:xfrm>
            <a:off x="1097280" y="2690335"/>
            <a:ext cx="9901646"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Personer over 18 år diagnosticeret med kræft, som har et sundheds- og/eller socialfagligt begrundet behov for rehabilitering eller personer, der er helbredt for kræft og oplever senfølger heraf.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800" b="0"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Endvidere, vil dele af forløbet rette sig mod pårørende.</a:t>
            </a:r>
          </a:p>
        </p:txBody>
      </p:sp>
    </p:spTree>
    <p:extLst>
      <p:ext uri="{BB962C8B-B14F-4D97-AF65-F5344CB8AC3E}">
        <p14:creationId xmlns:p14="http://schemas.microsoft.com/office/powerpoint/2010/main" val="2468394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 y="-305526"/>
            <a:ext cx="12469586" cy="8313058"/>
          </a:xfrm>
          <a:prstGeom prst="rect">
            <a:avLst/>
          </a:prstGeom>
        </p:spPr>
      </p:pic>
      <p:sp>
        <p:nvSpPr>
          <p:cNvPr id="3" name="Titel 2"/>
          <p:cNvSpPr txBox="1">
            <a:spLocks/>
          </p:cNvSpPr>
          <p:nvPr/>
        </p:nvSpPr>
        <p:spPr>
          <a:xfrm>
            <a:off x="465271" y="657225"/>
            <a:ext cx="10155104" cy="3733799"/>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1" kern="1200" spc="-100" baseline="0">
                <a:solidFill>
                  <a:schemeClr val="accent3"/>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da-DK" sz="6000" b="1" i="0" u="none" strike="noStrike" kern="1200" cap="none" spc="-100" normalizeH="0" baseline="0" noProof="0" dirty="0">
              <a:ln>
                <a:noFill/>
              </a:ln>
              <a:solidFill>
                <a:srgbClr val="385CAD"/>
              </a:solidFill>
              <a:effectLst/>
              <a:uLnTx/>
              <a:uFillTx/>
              <a:latin typeface="Corbel" panose="020B0503020204020204"/>
              <a:ea typeface="+mj-ea"/>
              <a:cs typeface="+mj-cs"/>
            </a:endParaRPr>
          </a:p>
        </p:txBody>
      </p:sp>
      <p:sp>
        <p:nvSpPr>
          <p:cNvPr id="5" name="Pladsholder til tekst 4"/>
          <p:cNvSpPr txBox="1">
            <a:spLocks/>
          </p:cNvSpPr>
          <p:nvPr/>
        </p:nvSpPr>
        <p:spPr>
          <a:xfrm>
            <a:off x="465271" y="4106813"/>
            <a:ext cx="9963833" cy="428357"/>
          </a:xfrm>
          <a:prstGeom prst="rect">
            <a:avLst/>
          </a:prstGeom>
        </p:spPr>
        <p:txBody>
          <a:bodyPr/>
          <a:lstStyle>
            <a:lvl1pPr marL="222250" indent="-222250" algn="l" defTabSz="914400" rtl="0" eaLnBrk="1" latinLnBrk="0" hangingPunct="1">
              <a:lnSpc>
                <a:spcPct val="90000"/>
              </a:lnSpc>
              <a:spcBef>
                <a:spcPts val="0"/>
              </a:spcBef>
              <a:spcAft>
                <a:spcPts val="1200"/>
              </a:spcAft>
              <a:buFont typeface="Arial" panose="020B0604020202020204" pitchFamily="34" charset="0"/>
              <a:buChar char="•"/>
              <a:tabLst/>
              <a:defRPr sz="2800" kern="1200" baseline="0">
                <a:solidFill>
                  <a:schemeClr val="accent4"/>
                </a:solidFill>
                <a:latin typeface="+mn-lt"/>
                <a:ea typeface="+mn-ea"/>
                <a:cs typeface="+mn-cs"/>
              </a:defRPr>
            </a:lvl1pPr>
            <a:lvl2pPr marL="446088" indent="-223838" algn="l" defTabSz="914400" rtl="0" eaLnBrk="1" latinLnBrk="0" hangingPunct="1">
              <a:lnSpc>
                <a:spcPct val="90000"/>
              </a:lnSpc>
              <a:spcBef>
                <a:spcPts val="0"/>
              </a:spcBef>
              <a:spcAft>
                <a:spcPts val="1200"/>
              </a:spcAft>
              <a:buFont typeface="Corbel" panose="020B0503020204020204" pitchFamily="34" charset="0"/>
              <a:buChar char="–"/>
              <a:tabLst/>
              <a:defRPr sz="2500" kern="1200" baseline="0">
                <a:solidFill>
                  <a:schemeClr val="accent4"/>
                </a:solidFill>
                <a:latin typeface="+mn-lt"/>
                <a:ea typeface="+mn-ea"/>
                <a:cs typeface="+mn-cs"/>
              </a:defRPr>
            </a:lvl2pPr>
            <a:lvl3pPr marL="668338" indent="-222250" algn="l" defTabSz="914400" rtl="0" eaLnBrk="1" latinLnBrk="0" hangingPunct="1">
              <a:lnSpc>
                <a:spcPct val="90000"/>
              </a:lnSpc>
              <a:spcBef>
                <a:spcPts val="0"/>
              </a:spcBef>
              <a:spcAft>
                <a:spcPts val="1200"/>
              </a:spcAft>
              <a:buFont typeface="Corbel" panose="020B0503020204020204" pitchFamily="34" charset="0"/>
              <a:buChar char="–"/>
              <a:tabLst/>
              <a:defRPr sz="2200" kern="1200" baseline="0">
                <a:solidFill>
                  <a:schemeClr val="accent4"/>
                </a:solidFill>
                <a:latin typeface="+mn-lt"/>
                <a:ea typeface="+mn-ea"/>
                <a:cs typeface="+mn-cs"/>
              </a:defRPr>
            </a:lvl3pPr>
            <a:lvl4pPr marL="892175" indent="-223838" algn="l" defTabSz="914400" rtl="0" eaLnBrk="1" latinLnBrk="0" hangingPunct="1">
              <a:lnSpc>
                <a:spcPct val="90000"/>
              </a:lnSpc>
              <a:spcBef>
                <a:spcPts val="0"/>
              </a:spcBef>
              <a:spcAft>
                <a:spcPts val="1200"/>
              </a:spcAft>
              <a:buFont typeface="Corbel" panose="020B0503020204020204" pitchFamily="34" charset="0"/>
              <a:buChar char="–"/>
              <a:tabLst/>
              <a:defRPr sz="1900" kern="1200" baseline="0">
                <a:solidFill>
                  <a:schemeClr val="accent4"/>
                </a:solidFill>
                <a:latin typeface="+mn-lt"/>
                <a:ea typeface="+mn-ea"/>
                <a:cs typeface="+mn-cs"/>
              </a:defRPr>
            </a:lvl4pPr>
            <a:lvl5pPr marL="1068388" indent="-176213" algn="l" defTabSz="914400" rtl="0" eaLnBrk="1" latinLnBrk="0" hangingPunct="1">
              <a:lnSpc>
                <a:spcPct val="90000"/>
              </a:lnSpc>
              <a:spcBef>
                <a:spcPts val="0"/>
              </a:spcBef>
              <a:spcAft>
                <a:spcPts val="1200"/>
              </a:spcAft>
              <a:buFont typeface="Corbel" panose="020B0503020204020204" pitchFamily="34" charset="0"/>
              <a:buChar char="–"/>
              <a:tabLst/>
              <a:defRPr sz="1600" kern="1200" baseline="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endParaRPr kumimoji="0" lang="da-DK" sz="2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el 1"/>
          <p:cNvSpPr>
            <a:spLocks noGrp="1"/>
          </p:cNvSpPr>
          <p:nvPr>
            <p:ph type="title"/>
          </p:nvPr>
        </p:nvSpPr>
        <p:spPr/>
        <p:txBody>
          <a:bodyPr/>
          <a:lstStyle/>
          <a:p>
            <a:br>
              <a:rPr lang="da-DK" dirty="0"/>
            </a:br>
            <a:r>
              <a:rPr lang="da-DK" dirty="0">
                <a:solidFill>
                  <a:schemeClr val="bg1"/>
                </a:solidFill>
              </a:rPr>
              <a:t>Kræfter</a:t>
            </a:r>
            <a:br>
              <a:rPr lang="da-DK" dirty="0">
                <a:solidFill>
                  <a:schemeClr val="bg1"/>
                </a:solidFill>
              </a:rPr>
            </a:br>
            <a:r>
              <a:rPr lang="da-DK" sz="6600" dirty="0">
                <a:solidFill>
                  <a:schemeClr val="bg1"/>
                </a:solidFill>
              </a:rPr>
              <a:t>temaer</a:t>
            </a:r>
            <a:br>
              <a:rPr lang="da-DK" dirty="0">
                <a:solidFill>
                  <a:schemeClr val="bg1"/>
                </a:solidFill>
              </a:rPr>
            </a:br>
            <a:endParaRPr lang="da-DK" dirty="0">
              <a:solidFill>
                <a:schemeClr val="bg1"/>
              </a:solidFill>
            </a:endParaRPr>
          </a:p>
        </p:txBody>
      </p:sp>
    </p:spTree>
    <p:extLst>
      <p:ext uri="{BB962C8B-B14F-4D97-AF65-F5344CB8AC3E}">
        <p14:creationId xmlns:p14="http://schemas.microsoft.com/office/powerpoint/2010/main" val="350821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F82FB-F79E-2645-4A0C-FC40057F60E9}"/>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BAF3A293-DB1F-1635-1927-0F0E03FC62E6}"/>
              </a:ext>
            </a:extLst>
          </p:cNvPr>
          <p:cNvPicPr>
            <a:picLocks noChangeAspect="1"/>
          </p:cNvPicPr>
          <p:nvPr/>
        </p:nvPicPr>
        <p:blipFill>
          <a:blip r:embed="rId3"/>
          <a:stretch>
            <a:fillRect/>
          </a:stretch>
        </p:blipFill>
        <p:spPr>
          <a:xfrm rot="20981710">
            <a:off x="5976144" y="1852142"/>
            <a:ext cx="4419827" cy="5016758"/>
          </a:xfrm>
          <a:prstGeom prst="rect">
            <a:avLst/>
          </a:prstGeom>
        </p:spPr>
      </p:pic>
      <p:pic>
        <p:nvPicPr>
          <p:cNvPr id="7" name="Billede 6">
            <a:extLst>
              <a:ext uri="{FF2B5EF4-FFF2-40B4-BE49-F238E27FC236}">
                <a16:creationId xmlns:a16="http://schemas.microsoft.com/office/drawing/2014/main" id="{1BB7FA57-2B67-D44B-6DB2-E40AABADC8DB}"/>
              </a:ext>
            </a:extLst>
          </p:cNvPr>
          <p:cNvPicPr>
            <a:picLocks noChangeAspect="1"/>
          </p:cNvPicPr>
          <p:nvPr/>
        </p:nvPicPr>
        <p:blipFill>
          <a:blip r:embed="rId4"/>
          <a:stretch>
            <a:fillRect/>
          </a:stretch>
        </p:blipFill>
        <p:spPr>
          <a:xfrm rot="1066764">
            <a:off x="7562736" y="1552441"/>
            <a:ext cx="4381725" cy="5124713"/>
          </a:xfrm>
          <a:prstGeom prst="rect">
            <a:avLst/>
          </a:prstGeom>
        </p:spPr>
      </p:pic>
      <p:sp>
        <p:nvSpPr>
          <p:cNvPr id="10" name="Rektangel 9">
            <a:extLst>
              <a:ext uri="{FF2B5EF4-FFF2-40B4-BE49-F238E27FC236}">
                <a16:creationId xmlns:a16="http://schemas.microsoft.com/office/drawing/2014/main" id="{5536C11F-1ACD-08B4-DBD3-7B17E4D4B1CF}"/>
              </a:ext>
            </a:extLst>
          </p:cNvPr>
          <p:cNvSpPr/>
          <p:nvPr/>
        </p:nvSpPr>
        <p:spPr>
          <a:xfrm>
            <a:off x="1264271" y="2560525"/>
            <a:ext cx="3513908" cy="3108543"/>
          </a:xfrm>
          <a:prstGeom prst="rect">
            <a:avLst/>
          </a:prstGeom>
        </p:spPr>
        <p:txBody>
          <a:bodyPr wrap="square">
            <a:spAutoFit/>
          </a:bodyPr>
          <a:lstStyle/>
          <a:p>
            <a:pPr>
              <a:defRPr/>
            </a:pPr>
            <a:r>
              <a:rPr lang="da-DK" sz="2800" b="1" spc="-100" dirty="0">
                <a:solidFill>
                  <a:srgbClr val="385CAD"/>
                </a:solidFill>
                <a:sym typeface="Wingdings" panose="05000000000000000000" pitchFamily="2" charset="2"/>
              </a:rPr>
              <a:t>120 siders samlet forløbsdokument</a:t>
            </a:r>
            <a:endParaRPr lang="da-DK" sz="2800" b="1" spc="-100" dirty="0">
              <a:solidFill>
                <a:srgbClr val="385CA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800" b="1" i="0" u="none" strike="noStrike" kern="1200" cap="none" spc="-100" normalizeH="0" baseline="0" noProof="0" dirty="0">
              <a:ln>
                <a:noFill/>
              </a:ln>
              <a:solidFill>
                <a:srgbClr val="385CAD"/>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100" normalizeH="0" baseline="0" noProof="0" dirty="0">
                <a:ln>
                  <a:noFill/>
                </a:ln>
                <a:solidFill>
                  <a:srgbClr val="385CAD"/>
                </a:solidFill>
                <a:effectLst/>
                <a:uLnTx/>
                <a:uFillTx/>
                <a:latin typeface="Corbel" panose="020B050302020402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800" b="1" i="0" u="none" strike="noStrike" kern="1200" cap="none" spc="-100" normalizeH="0" baseline="0" noProof="0" dirty="0">
              <a:ln>
                <a:noFill/>
              </a:ln>
              <a:solidFill>
                <a:srgbClr val="385CAD"/>
              </a:solidFill>
              <a:effectLst/>
              <a:uLnTx/>
              <a:uFillTx/>
              <a:latin typeface="Corbel" panose="020B0503020204020204"/>
              <a:ea typeface="+mn-ea"/>
              <a:cs typeface="+mn-cs"/>
              <a:sym typeface="Wingdings" panose="05000000000000000000" pitchFamily="2" charset="2"/>
            </a:endParaRPr>
          </a:p>
          <a:p>
            <a:pPr>
              <a:defRPr/>
            </a:pPr>
            <a:r>
              <a:rPr lang="da-DK" sz="2800" b="1" spc="-100" dirty="0">
                <a:solidFill>
                  <a:srgbClr val="385CAD"/>
                </a:solidFill>
              </a:rPr>
              <a:t>14 valgfrie temaer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800" b="0"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61C34B79-01DC-814C-AA43-789D17DEB93C}"/>
              </a:ext>
            </a:extLst>
          </p:cNvPr>
          <p:cNvSpPr>
            <a:spLocks noGrp="1"/>
          </p:cNvSpPr>
          <p:nvPr>
            <p:ph type="title"/>
          </p:nvPr>
        </p:nvSpPr>
        <p:spPr>
          <a:xfrm>
            <a:off x="679585" y="773238"/>
            <a:ext cx="8738736" cy="1433649"/>
          </a:xfrm>
        </p:spPr>
        <p:txBody>
          <a:bodyPr/>
          <a:lstStyle/>
          <a:p>
            <a:r>
              <a:rPr lang="da-DK" sz="5400" dirty="0"/>
              <a:t>Indhold</a:t>
            </a:r>
          </a:p>
        </p:txBody>
      </p:sp>
    </p:spTree>
    <p:extLst>
      <p:ext uri="{BB962C8B-B14F-4D97-AF65-F5344CB8AC3E}">
        <p14:creationId xmlns:p14="http://schemas.microsoft.com/office/powerpoint/2010/main" val="148470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D092-214D-B8F8-F988-CC2D6571CB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3C9C43-D0AA-27B2-A799-51A7140C52DE}"/>
              </a:ext>
            </a:extLst>
          </p:cNvPr>
          <p:cNvSpPr>
            <a:spLocks noGrp="1"/>
          </p:cNvSpPr>
          <p:nvPr>
            <p:ph type="title"/>
          </p:nvPr>
        </p:nvSpPr>
        <p:spPr>
          <a:xfrm>
            <a:off x="679585" y="159284"/>
            <a:ext cx="8738736" cy="1433649"/>
          </a:xfrm>
        </p:spPr>
        <p:txBody>
          <a:bodyPr/>
          <a:lstStyle/>
          <a:p>
            <a:r>
              <a:rPr lang="da-DK" sz="5400" dirty="0"/>
              <a:t>Kræfter-forløbets temaer</a:t>
            </a:r>
          </a:p>
        </p:txBody>
      </p:sp>
      <p:sp>
        <p:nvSpPr>
          <p:cNvPr id="3" name="Rektangel 2">
            <a:extLst>
              <a:ext uri="{FF2B5EF4-FFF2-40B4-BE49-F238E27FC236}">
                <a16:creationId xmlns:a16="http://schemas.microsoft.com/office/drawing/2014/main" id="{E913FECC-36ED-0B28-34A5-5E5B23F3F0E1}"/>
              </a:ext>
            </a:extLst>
          </p:cNvPr>
          <p:cNvSpPr/>
          <p:nvPr/>
        </p:nvSpPr>
        <p:spPr>
          <a:xfrm>
            <a:off x="862149" y="1592933"/>
            <a:ext cx="990164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Fokus: </a:t>
            </a:r>
            <a:r>
              <a:rPr kumimoji="0" lang="da-DK" sz="2800" b="0"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Rehabilitering (bio-</a:t>
            </a:r>
            <a:r>
              <a:rPr kumimoji="0" lang="da-DK" sz="2800" b="0" i="1"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psyko</a:t>
            </a:r>
            <a:r>
              <a:rPr kumimoji="0" lang="da-DK" sz="2800" b="0"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-social tilgang og temaer)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800" b="0" i="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p:txBody>
      </p:sp>
      <p:pic>
        <p:nvPicPr>
          <p:cNvPr id="1026" name="Picture 2" descr="https://mitliv.rsyd.dk/wp-content/uploads/2020/10/skoven.jpg">
            <a:extLst>
              <a:ext uri="{FF2B5EF4-FFF2-40B4-BE49-F238E27FC236}">
                <a16:creationId xmlns:a16="http://schemas.microsoft.com/office/drawing/2014/main" id="{790D9404-4FF6-C645-6C14-4A554F167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86" y="2370137"/>
            <a:ext cx="1893798" cy="1260237"/>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93B12D30-124A-6E4B-6C11-48FAA7F35642}"/>
              </a:ext>
            </a:extLst>
          </p:cNvPr>
          <p:cNvSpPr txBox="1"/>
          <p:nvPr/>
        </p:nvSpPr>
        <p:spPr>
          <a:xfrm>
            <a:off x="2795451" y="2836426"/>
            <a:ext cx="235131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Intro og Afslutning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Hverdagen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Reaktioner, tanker og følelser</a:t>
            </a:r>
          </a:p>
        </p:txBody>
      </p:sp>
      <p:pic>
        <p:nvPicPr>
          <p:cNvPr id="1028" name="Picture 4" descr="https://mitliv.rsyd.dk/wp-content/uploads/2022/11/bevaegelse-i-hverdagen-300x200.jpg">
            <a:extLst>
              <a:ext uri="{FF2B5EF4-FFF2-40B4-BE49-F238E27FC236}">
                <a16:creationId xmlns:a16="http://schemas.microsoft.com/office/drawing/2014/main" id="{C5887086-5A83-9892-FA01-B11D2DAA9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38" y="3774029"/>
            <a:ext cx="1900646" cy="1267097"/>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18F0AFF7-5EC1-D80C-EC58-34903411E367}"/>
              </a:ext>
            </a:extLst>
          </p:cNvPr>
          <p:cNvSpPr txBox="1"/>
          <p:nvPr/>
        </p:nvSpPr>
        <p:spPr>
          <a:xfrm>
            <a:off x="8711341" y="2818816"/>
            <a:ext cx="235131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Senfølger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Træthed, søvn og energi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Smerter</a:t>
            </a:r>
          </a:p>
        </p:txBody>
      </p:sp>
      <p:pic>
        <p:nvPicPr>
          <p:cNvPr id="1032" name="Picture 8" descr="https://mitliv.rsyd.dk/wp-content/uploads/2022/11/Symptomer-300x200.jpg">
            <a:extLst>
              <a:ext uri="{FF2B5EF4-FFF2-40B4-BE49-F238E27FC236}">
                <a16:creationId xmlns:a16="http://schemas.microsoft.com/office/drawing/2014/main" id="{CDE9AB0D-7E96-BE57-F5A6-1130EB0E5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02" y="5205137"/>
            <a:ext cx="1889982" cy="12599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mitliv.rsyd.dk/wp-content/uploads/2022/11/Traethed-300x200.jpg">
            <a:extLst>
              <a:ext uri="{FF2B5EF4-FFF2-40B4-BE49-F238E27FC236}">
                <a16:creationId xmlns:a16="http://schemas.microsoft.com/office/drawing/2014/main" id="{B97204FF-1CB8-20D8-48D8-CBC149EF4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8663" y="2370137"/>
            <a:ext cx="1894900" cy="12632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mitliv.rsyd.dk/wp-content/uploads/2023/05/bedre-soevn-3-300x200.jpg">
            <a:extLst>
              <a:ext uri="{FF2B5EF4-FFF2-40B4-BE49-F238E27FC236}">
                <a16:creationId xmlns:a16="http://schemas.microsoft.com/office/drawing/2014/main" id="{AA174998-2D7F-354A-9210-F07755B7E6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7667" y="3775612"/>
            <a:ext cx="1895896" cy="12639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merter ældre mand">
            <a:extLst>
              <a:ext uri="{FF2B5EF4-FFF2-40B4-BE49-F238E27FC236}">
                <a16:creationId xmlns:a16="http://schemas.microsoft.com/office/drawing/2014/main" id="{9F126D27-172B-9CE7-EE1F-7945EDAEAC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8663" y="5201859"/>
            <a:ext cx="1894900" cy="126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7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2927A-0166-E5A7-6644-9F86CD06CA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BED17D-DD11-942E-F3A8-A0EA83B4B543}"/>
              </a:ext>
            </a:extLst>
          </p:cNvPr>
          <p:cNvSpPr>
            <a:spLocks noGrp="1"/>
          </p:cNvSpPr>
          <p:nvPr>
            <p:ph type="title"/>
          </p:nvPr>
        </p:nvSpPr>
        <p:spPr>
          <a:xfrm>
            <a:off x="680589" y="439537"/>
            <a:ext cx="8738736" cy="1433649"/>
          </a:xfrm>
        </p:spPr>
        <p:txBody>
          <a:bodyPr/>
          <a:lstStyle/>
          <a:p>
            <a:r>
              <a:rPr lang="da-DK" sz="5400" dirty="0"/>
              <a:t>Kræfter-forløbets temaer</a:t>
            </a:r>
          </a:p>
        </p:txBody>
      </p:sp>
      <p:sp>
        <p:nvSpPr>
          <p:cNvPr id="4" name="Tekstfelt 3">
            <a:extLst>
              <a:ext uri="{FF2B5EF4-FFF2-40B4-BE49-F238E27FC236}">
                <a16:creationId xmlns:a16="http://schemas.microsoft.com/office/drawing/2014/main" id="{12DFC98A-E027-074D-7242-B20A73AD9874}"/>
              </a:ext>
            </a:extLst>
          </p:cNvPr>
          <p:cNvSpPr txBox="1"/>
          <p:nvPr/>
        </p:nvSpPr>
        <p:spPr>
          <a:xfrm>
            <a:off x="2795451" y="2836426"/>
            <a:ext cx="235131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Kognitive udfordringer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Intimitet, nærvær og seksualitet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Komplementær- og alternativ behandling</a:t>
            </a:r>
          </a:p>
        </p:txBody>
      </p:sp>
      <p:sp>
        <p:nvSpPr>
          <p:cNvPr id="8" name="Tekstfelt 7">
            <a:extLst>
              <a:ext uri="{FF2B5EF4-FFF2-40B4-BE49-F238E27FC236}">
                <a16:creationId xmlns:a16="http://schemas.microsoft.com/office/drawing/2014/main" id="{D264A8C9-C83A-DC32-32C4-382309CA62B7}"/>
              </a:ext>
            </a:extLst>
          </p:cNvPr>
          <p:cNvSpPr txBox="1"/>
          <p:nvPr/>
        </p:nvSpPr>
        <p:spPr>
          <a:xfrm>
            <a:off x="8711341" y="2818816"/>
            <a:ext cx="235131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Krop og bevægelse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Mad og drikke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Arbejde og studie</a:t>
            </a:r>
          </a:p>
        </p:txBody>
      </p:sp>
      <p:pic>
        <p:nvPicPr>
          <p:cNvPr id="2050" name="Picture 2" descr="Kræfter">
            <a:extLst>
              <a:ext uri="{FF2B5EF4-FFF2-40B4-BE49-F238E27FC236}">
                <a16:creationId xmlns:a16="http://schemas.microsoft.com/office/drawing/2014/main" id="{5843C3FA-7811-1258-52F2-19C71C5ED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85" y="2319189"/>
            <a:ext cx="1900646" cy="12670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itliv.rsyd.dk/wp-content/uploads/2022/11/Sex-stillinger-300x200.jpg">
            <a:extLst>
              <a:ext uri="{FF2B5EF4-FFF2-40B4-BE49-F238E27FC236}">
                <a16:creationId xmlns:a16="http://schemas.microsoft.com/office/drawing/2014/main" id="{0B5AF574-AFD9-63D6-AF59-EE9BCB8C0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85" y="3759386"/>
            <a:ext cx="1920234" cy="12801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itliv.rsyd.dk/wp-content/uploads/2023/05/herbalmedicine2-300x225.jpg">
            <a:extLst>
              <a:ext uri="{FF2B5EF4-FFF2-40B4-BE49-F238E27FC236}">
                <a16:creationId xmlns:a16="http://schemas.microsoft.com/office/drawing/2014/main" id="{CDC089FC-EF85-97B3-F492-E2D0744CC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589" y="5212642"/>
            <a:ext cx="1899642" cy="14247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mitliv.rsyd.dk/wp-content/uploads/2022/11/Bevaegelse-ude-300x200.jpg">
            <a:extLst>
              <a:ext uri="{FF2B5EF4-FFF2-40B4-BE49-F238E27FC236}">
                <a16:creationId xmlns:a16="http://schemas.microsoft.com/office/drawing/2014/main" id="{7EC3E77C-F900-4B7A-9589-2D6716993D25}"/>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657974" y="2267736"/>
            <a:ext cx="1803286" cy="12021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mitliv.rsyd.dk/wp-content/uploads/2023/03/madanretning.png">
            <a:extLst>
              <a:ext uri="{FF2B5EF4-FFF2-40B4-BE49-F238E27FC236}">
                <a16:creationId xmlns:a16="http://schemas.microsoft.com/office/drawing/2014/main" id="{D0406212-2391-AD2F-87B8-05921B3824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2353" y="3728511"/>
            <a:ext cx="1774527" cy="131103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mitliv.rsyd.dk/wp-content/uploads/2022/12/arbejdsliv-300x200.jpg">
            <a:extLst>
              <a:ext uri="{FF2B5EF4-FFF2-40B4-BE49-F238E27FC236}">
                <a16:creationId xmlns:a16="http://schemas.microsoft.com/office/drawing/2014/main" id="{A86F7512-B16D-AB66-AE71-555A525E2D17}"/>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672353" y="5298126"/>
            <a:ext cx="1803286" cy="120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7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8F0AD-1B95-2481-DB0D-17F0BCCBEE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71902F-2E5F-5CC5-C463-7A505CBF2ED2}"/>
              </a:ext>
            </a:extLst>
          </p:cNvPr>
          <p:cNvSpPr>
            <a:spLocks noGrp="1"/>
          </p:cNvSpPr>
          <p:nvPr>
            <p:ph type="title"/>
          </p:nvPr>
        </p:nvSpPr>
        <p:spPr>
          <a:xfrm>
            <a:off x="679585" y="464084"/>
            <a:ext cx="8738736" cy="1433649"/>
          </a:xfrm>
        </p:spPr>
        <p:txBody>
          <a:bodyPr/>
          <a:lstStyle/>
          <a:p>
            <a:r>
              <a:rPr lang="da-DK" sz="5400" dirty="0"/>
              <a:t>Kræfter-forløbets temaer</a:t>
            </a:r>
          </a:p>
        </p:txBody>
      </p:sp>
      <p:sp>
        <p:nvSpPr>
          <p:cNvPr id="4" name="Tekstfelt 3">
            <a:extLst>
              <a:ext uri="{FF2B5EF4-FFF2-40B4-BE49-F238E27FC236}">
                <a16:creationId xmlns:a16="http://schemas.microsoft.com/office/drawing/2014/main" id="{D53B8435-EBE6-FE2F-FF6B-534B6D5E220F}"/>
              </a:ext>
            </a:extLst>
          </p:cNvPr>
          <p:cNvSpPr txBox="1"/>
          <p:nvPr/>
        </p:nvSpPr>
        <p:spPr>
          <a:xfrm>
            <a:off x="2795451" y="2836426"/>
            <a:ext cx="23513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Pårørende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5" name="Billede 4" descr="Et billede, der indeholder tøj, person, udendørs, sky&#10;&#10;Indhold genereret af kunstig intelligens kan være forkert.">
            <a:extLst>
              <a:ext uri="{FF2B5EF4-FFF2-40B4-BE49-F238E27FC236}">
                <a16:creationId xmlns:a16="http://schemas.microsoft.com/office/drawing/2014/main" id="{718FE5BC-1F93-2EBB-1394-C56DC7793F4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3740" y="2036190"/>
            <a:ext cx="1446665" cy="1812996"/>
          </a:xfrm>
          <a:prstGeom prst="rect">
            <a:avLst/>
          </a:prstGeom>
          <a:noFill/>
          <a:ln>
            <a:noFill/>
          </a:ln>
        </p:spPr>
      </p:pic>
      <p:pic>
        <p:nvPicPr>
          <p:cNvPr id="6" name="Billede 5" descr="Et billede, der indeholder udendørs, træ, vand, natur&#10;&#10;Indhold genereret af kunstig intelligens kan være forkert.">
            <a:extLst>
              <a:ext uri="{FF2B5EF4-FFF2-40B4-BE49-F238E27FC236}">
                <a16:creationId xmlns:a16="http://schemas.microsoft.com/office/drawing/2014/main" id="{50B2999F-172F-F9E3-84D1-9DBACDC07F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3740" y="4207793"/>
            <a:ext cx="2855595" cy="1504950"/>
          </a:xfrm>
          <a:prstGeom prst="rect">
            <a:avLst/>
          </a:prstGeom>
          <a:noFill/>
          <a:ln>
            <a:noFill/>
          </a:ln>
        </p:spPr>
      </p:pic>
      <p:sp>
        <p:nvSpPr>
          <p:cNvPr id="7" name="Tekstfelt 6">
            <a:extLst>
              <a:ext uri="{FF2B5EF4-FFF2-40B4-BE49-F238E27FC236}">
                <a16:creationId xmlns:a16="http://schemas.microsoft.com/office/drawing/2014/main" id="{F8137E85-D198-5482-BF1D-81443EF68CA6}"/>
              </a:ext>
            </a:extLst>
          </p:cNvPr>
          <p:cNvSpPr txBox="1"/>
          <p:nvPr/>
        </p:nvSpPr>
        <p:spPr>
          <a:xfrm>
            <a:off x="4324165" y="4695077"/>
            <a:ext cx="23513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rPr>
              <a:t>Det eksistentielle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 name="Tekstfelt 2">
            <a:extLst>
              <a:ext uri="{FF2B5EF4-FFF2-40B4-BE49-F238E27FC236}">
                <a16:creationId xmlns:a16="http://schemas.microsoft.com/office/drawing/2014/main" id="{D7CA5FE1-35AB-4FEB-8E5E-640B35BE1CFE}"/>
              </a:ext>
            </a:extLst>
          </p:cNvPr>
          <p:cNvSpPr txBox="1"/>
          <p:nvPr/>
        </p:nvSpPr>
        <p:spPr>
          <a:xfrm>
            <a:off x="7760254" y="2285042"/>
            <a:ext cx="3272590" cy="1815882"/>
          </a:xfrm>
          <a:prstGeom prst="rect">
            <a:avLst/>
          </a:prstGeom>
          <a:noFill/>
        </p:spPr>
        <p:txBody>
          <a:bodyPr wrap="square" rtlCol="0">
            <a:spAutoFit/>
          </a:bodyPr>
          <a:lstStyle/>
          <a:p>
            <a:r>
              <a:rPr lang="da-DK" sz="2800" dirty="0"/>
              <a:t>Alle temaer er valgfrie med undtagelse af Intro og Afslutning</a:t>
            </a:r>
          </a:p>
        </p:txBody>
      </p:sp>
    </p:spTree>
    <p:extLst>
      <p:ext uri="{BB962C8B-B14F-4D97-AF65-F5344CB8AC3E}">
        <p14:creationId xmlns:p14="http://schemas.microsoft.com/office/powerpoint/2010/main" val="2613868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57F32-277B-07CD-3615-D9231E6C5B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C20A3E-21EA-3357-ADF5-71A3AF8BF666}"/>
              </a:ext>
            </a:extLst>
          </p:cNvPr>
          <p:cNvSpPr>
            <a:spLocks noGrp="1"/>
          </p:cNvSpPr>
          <p:nvPr>
            <p:ph type="title"/>
          </p:nvPr>
        </p:nvSpPr>
        <p:spPr>
          <a:xfrm>
            <a:off x="679585" y="464085"/>
            <a:ext cx="8738736" cy="642340"/>
          </a:xfrm>
        </p:spPr>
        <p:txBody>
          <a:bodyPr/>
          <a:lstStyle/>
          <a:p>
            <a:r>
              <a:rPr lang="da-DK" sz="5400" dirty="0"/>
              <a:t>Indhold - film</a:t>
            </a:r>
          </a:p>
        </p:txBody>
      </p:sp>
      <p:graphicFrame>
        <p:nvGraphicFramePr>
          <p:cNvPr id="9" name="Tabel 8">
            <a:extLst>
              <a:ext uri="{FF2B5EF4-FFF2-40B4-BE49-F238E27FC236}">
                <a16:creationId xmlns:a16="http://schemas.microsoft.com/office/drawing/2014/main" id="{FA7BDB4A-5C46-0734-443D-F53B16EEAD56}"/>
              </a:ext>
            </a:extLst>
          </p:cNvPr>
          <p:cNvGraphicFramePr>
            <a:graphicFrameLocks noGrp="1"/>
          </p:cNvGraphicFramePr>
          <p:nvPr>
            <p:extLst>
              <p:ext uri="{D42A27DB-BD31-4B8C-83A1-F6EECF244321}">
                <p14:modId xmlns:p14="http://schemas.microsoft.com/office/powerpoint/2010/main" val="3132457680"/>
              </p:ext>
            </p:extLst>
          </p:nvPr>
        </p:nvGraphicFramePr>
        <p:xfrm>
          <a:off x="679584" y="1215702"/>
          <a:ext cx="10960728" cy="5186958"/>
        </p:xfrm>
        <a:graphic>
          <a:graphicData uri="http://schemas.openxmlformats.org/drawingml/2006/table">
            <a:tbl>
              <a:tblPr firstRow="1" bandRow="1">
                <a:tableStyleId>{93296810-A885-4BE3-A3E7-6D5BEEA58F35}</a:tableStyleId>
              </a:tblPr>
              <a:tblGrid>
                <a:gridCol w="5071992">
                  <a:extLst>
                    <a:ext uri="{9D8B030D-6E8A-4147-A177-3AD203B41FA5}">
                      <a16:colId xmlns:a16="http://schemas.microsoft.com/office/drawing/2014/main" val="1599141421"/>
                    </a:ext>
                  </a:extLst>
                </a:gridCol>
                <a:gridCol w="2235160">
                  <a:extLst>
                    <a:ext uri="{9D8B030D-6E8A-4147-A177-3AD203B41FA5}">
                      <a16:colId xmlns:a16="http://schemas.microsoft.com/office/drawing/2014/main" val="4290223927"/>
                    </a:ext>
                  </a:extLst>
                </a:gridCol>
                <a:gridCol w="3653576">
                  <a:extLst>
                    <a:ext uri="{9D8B030D-6E8A-4147-A177-3AD203B41FA5}">
                      <a16:colId xmlns:a16="http://schemas.microsoft.com/office/drawing/2014/main" val="3339472245"/>
                    </a:ext>
                  </a:extLst>
                </a:gridCol>
              </a:tblGrid>
              <a:tr h="514040">
                <a:tc>
                  <a:txBody>
                    <a:bodyPr/>
                    <a:lstStyle/>
                    <a:p>
                      <a:r>
                        <a:rPr lang="da-DK" dirty="0"/>
                        <a:t>Fagpersonfilm</a:t>
                      </a:r>
                    </a:p>
                  </a:txBody>
                  <a:tcPr/>
                </a:tc>
                <a:tc>
                  <a:txBody>
                    <a:bodyPr/>
                    <a:lstStyle/>
                    <a:p>
                      <a:r>
                        <a:rPr lang="da-DK" dirty="0"/>
                        <a:t>Animationsfilm</a:t>
                      </a:r>
                    </a:p>
                  </a:txBody>
                  <a:tcPr/>
                </a:tc>
                <a:tc>
                  <a:txBody>
                    <a:bodyPr/>
                    <a:lstStyle/>
                    <a:p>
                      <a:r>
                        <a:rPr lang="da-DK" dirty="0" err="1"/>
                        <a:t>Casefilm</a:t>
                      </a:r>
                      <a:endParaRPr lang="da-DK" dirty="0"/>
                    </a:p>
                  </a:txBody>
                  <a:tcPr/>
                </a:tc>
                <a:extLst>
                  <a:ext uri="{0D108BD9-81ED-4DB2-BD59-A6C34878D82A}">
                    <a16:rowId xmlns:a16="http://schemas.microsoft.com/office/drawing/2014/main" val="2478333790"/>
                  </a:ext>
                </a:extLst>
              </a:tr>
              <a:tr h="311630">
                <a:tc>
                  <a:txBody>
                    <a:bodyPr/>
                    <a:lstStyle/>
                    <a:p>
                      <a:r>
                        <a:rPr lang="da-DK" sz="1400" dirty="0"/>
                        <a:t>Roller i familien</a:t>
                      </a:r>
                    </a:p>
                  </a:txBody>
                  <a:tcPr/>
                </a:tc>
                <a:tc>
                  <a:txBody>
                    <a:bodyPr/>
                    <a:lstStyle/>
                    <a:p>
                      <a:r>
                        <a:rPr lang="da-DK" sz="1400" dirty="0"/>
                        <a:t>Dit netværk</a:t>
                      </a:r>
                    </a:p>
                  </a:txBody>
                  <a:tcPr/>
                </a:tc>
                <a:tc>
                  <a:txBody>
                    <a:bodyPr/>
                    <a:lstStyle/>
                    <a:p>
                      <a:r>
                        <a:rPr lang="da-DK" sz="1400" dirty="0"/>
                        <a:t>Hverdagen med familie, venner og arbejde</a:t>
                      </a:r>
                    </a:p>
                  </a:txBody>
                  <a:tcPr/>
                </a:tc>
                <a:extLst>
                  <a:ext uri="{0D108BD9-81ED-4DB2-BD59-A6C34878D82A}">
                    <a16:rowId xmlns:a16="http://schemas.microsoft.com/office/drawing/2014/main" val="4240628359"/>
                  </a:ext>
                </a:extLst>
              </a:tr>
              <a:tr h="310896">
                <a:tc>
                  <a:txBody>
                    <a:bodyPr/>
                    <a:lstStyle/>
                    <a:p>
                      <a:r>
                        <a:rPr lang="da-DK" sz="1400" dirty="0"/>
                        <a:t>Teenagere som pårørende</a:t>
                      </a:r>
                    </a:p>
                  </a:txBody>
                  <a:tcPr/>
                </a:tc>
                <a:tc>
                  <a:txBody>
                    <a:bodyPr/>
                    <a:lstStyle/>
                    <a:p>
                      <a:r>
                        <a:rPr lang="da-DK" sz="1400" dirty="0"/>
                        <a:t>Neuropatiske smerter</a:t>
                      </a:r>
                    </a:p>
                  </a:txBody>
                  <a:tcPr/>
                </a:tc>
                <a:tc>
                  <a:txBody>
                    <a:bodyPr/>
                    <a:lstStyle/>
                    <a:p>
                      <a:r>
                        <a:rPr lang="da-DK" sz="1400" dirty="0"/>
                        <a:t>Oplevelse af ændret </a:t>
                      </a:r>
                      <a:r>
                        <a:rPr lang="da-DK" sz="1400" dirty="0" err="1"/>
                        <a:t>konc</a:t>
                      </a:r>
                      <a:r>
                        <a:rPr lang="da-DK" sz="1400" dirty="0"/>
                        <a:t>. og </a:t>
                      </a:r>
                      <a:r>
                        <a:rPr lang="da-DK" sz="1400" dirty="0" err="1"/>
                        <a:t>hukom</a:t>
                      </a:r>
                      <a:r>
                        <a:rPr lang="da-DK" sz="1400" dirty="0"/>
                        <a:t>.</a:t>
                      </a:r>
                    </a:p>
                  </a:txBody>
                  <a:tcPr/>
                </a:tc>
                <a:extLst>
                  <a:ext uri="{0D108BD9-81ED-4DB2-BD59-A6C34878D82A}">
                    <a16:rowId xmlns:a16="http://schemas.microsoft.com/office/drawing/2014/main" val="3297226067"/>
                  </a:ext>
                </a:extLst>
              </a:tr>
              <a:tr h="310896">
                <a:tc>
                  <a:txBody>
                    <a:bodyPr/>
                    <a:lstStyle/>
                    <a:p>
                      <a:r>
                        <a:rPr lang="da-DK" sz="1400" dirty="0"/>
                        <a:t>Senfølger</a:t>
                      </a:r>
                    </a:p>
                  </a:txBody>
                  <a:tcPr/>
                </a:tc>
                <a:tc>
                  <a:txBody>
                    <a:bodyPr/>
                    <a:lstStyle/>
                    <a:p>
                      <a:r>
                        <a:rPr lang="da-DK" sz="1400" dirty="0"/>
                        <a:t>Energiforvaltning</a:t>
                      </a:r>
                    </a:p>
                  </a:txBody>
                  <a:tcPr/>
                </a:tc>
                <a:tc>
                  <a:txBody>
                    <a:bodyPr/>
                    <a:lstStyle/>
                    <a:p>
                      <a:r>
                        <a:rPr lang="da-DK" sz="1400" dirty="0"/>
                        <a:t>Ungegruppe fra </a:t>
                      </a:r>
                      <a:r>
                        <a:rPr lang="da-DK" sz="1400" dirty="0" err="1"/>
                        <a:t>Rehpa</a:t>
                      </a:r>
                      <a:r>
                        <a:rPr lang="da-DK" sz="1400" dirty="0"/>
                        <a:t> (to film)</a:t>
                      </a:r>
                    </a:p>
                  </a:txBody>
                  <a:tcPr/>
                </a:tc>
                <a:extLst>
                  <a:ext uri="{0D108BD9-81ED-4DB2-BD59-A6C34878D82A}">
                    <a16:rowId xmlns:a16="http://schemas.microsoft.com/office/drawing/2014/main" val="4172742377"/>
                  </a:ext>
                </a:extLst>
              </a:tr>
              <a:tr h="308636">
                <a:tc>
                  <a:txBody>
                    <a:bodyPr/>
                    <a:lstStyle/>
                    <a:p>
                      <a:r>
                        <a:rPr lang="da-DK" sz="1400" dirty="0"/>
                        <a:t>Arbejdsmarkedet</a:t>
                      </a:r>
                    </a:p>
                  </a:txBody>
                  <a:tcPr/>
                </a:tc>
                <a:tc>
                  <a:txBody>
                    <a:bodyPr/>
                    <a:lstStyle/>
                    <a:p>
                      <a:r>
                        <a:rPr lang="da-DK" sz="1400" dirty="0"/>
                        <a:t>Protein</a:t>
                      </a:r>
                    </a:p>
                  </a:txBody>
                  <a:tcPr/>
                </a:tc>
                <a:tc>
                  <a:txBody>
                    <a:bodyPr/>
                    <a:lstStyle/>
                    <a:p>
                      <a:r>
                        <a:rPr lang="da-DK" sz="1400" dirty="0"/>
                        <a:t>Forvaltning af energi</a:t>
                      </a:r>
                    </a:p>
                  </a:txBody>
                  <a:tcPr/>
                </a:tc>
                <a:extLst>
                  <a:ext uri="{0D108BD9-81ED-4DB2-BD59-A6C34878D82A}">
                    <a16:rowId xmlns:a16="http://schemas.microsoft.com/office/drawing/2014/main" val="3279463438"/>
                  </a:ext>
                </a:extLst>
              </a:tr>
              <a:tr h="316992">
                <a:tc>
                  <a:txBody>
                    <a:bodyPr/>
                    <a:lstStyle/>
                    <a:p>
                      <a:r>
                        <a:rPr lang="da-DK" sz="1400" dirty="0"/>
                        <a:t>Koncentration og hukommelse</a:t>
                      </a:r>
                    </a:p>
                  </a:txBody>
                  <a:tcPr/>
                </a:tc>
                <a:tc>
                  <a:txBody>
                    <a:bodyPr/>
                    <a:lstStyle/>
                    <a:p>
                      <a:endParaRPr lang="da-DK" sz="1400" dirty="0"/>
                    </a:p>
                  </a:txBody>
                  <a:tcPr/>
                </a:tc>
                <a:tc>
                  <a:txBody>
                    <a:bodyPr/>
                    <a:lstStyle/>
                    <a:p>
                      <a:r>
                        <a:rPr lang="da-DK" sz="1400" dirty="0"/>
                        <a:t>Rehabilitering og motion (motivation)</a:t>
                      </a:r>
                    </a:p>
                  </a:txBody>
                  <a:tcPr/>
                </a:tc>
                <a:extLst>
                  <a:ext uri="{0D108BD9-81ED-4DB2-BD59-A6C34878D82A}">
                    <a16:rowId xmlns:a16="http://schemas.microsoft.com/office/drawing/2014/main" val="3787662583"/>
                  </a:ext>
                </a:extLst>
              </a:tr>
              <a:tr h="320040">
                <a:tc>
                  <a:txBody>
                    <a:bodyPr/>
                    <a:lstStyle/>
                    <a:p>
                      <a:r>
                        <a:rPr lang="da-DK" sz="1400" dirty="0"/>
                        <a:t>Årsager til træthed</a:t>
                      </a:r>
                    </a:p>
                  </a:txBody>
                  <a:tcPr/>
                </a:tc>
                <a:tc>
                  <a:txBody>
                    <a:bodyPr/>
                    <a:lstStyle/>
                    <a:p>
                      <a:endParaRPr lang="da-DK" sz="1400"/>
                    </a:p>
                  </a:txBody>
                  <a:tcPr/>
                </a:tc>
                <a:tc>
                  <a:txBody>
                    <a:bodyPr/>
                    <a:lstStyle/>
                    <a:p>
                      <a:r>
                        <a:rPr lang="da-DK" sz="1400" dirty="0"/>
                        <a:t>Rehabilitering og arbejde</a:t>
                      </a:r>
                    </a:p>
                  </a:txBody>
                  <a:tcPr/>
                </a:tc>
                <a:extLst>
                  <a:ext uri="{0D108BD9-81ED-4DB2-BD59-A6C34878D82A}">
                    <a16:rowId xmlns:a16="http://schemas.microsoft.com/office/drawing/2014/main" val="4254449322"/>
                  </a:ext>
                </a:extLst>
              </a:tr>
              <a:tr h="292608">
                <a:tc>
                  <a:txBody>
                    <a:bodyPr/>
                    <a:lstStyle/>
                    <a:p>
                      <a:r>
                        <a:rPr lang="da-DK" sz="1400" dirty="0"/>
                        <a:t>Komplementær- og alternativ behandling</a:t>
                      </a:r>
                    </a:p>
                  </a:txBody>
                  <a:tcPr/>
                </a:tc>
                <a:tc>
                  <a:txBody>
                    <a:bodyPr/>
                    <a:lstStyle/>
                    <a:p>
                      <a:endParaRPr lang="da-DK"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Overvejelser og følelser ifm. rehabilitering</a:t>
                      </a:r>
                    </a:p>
                  </a:txBody>
                  <a:tcPr/>
                </a:tc>
                <a:extLst>
                  <a:ext uri="{0D108BD9-81ED-4DB2-BD59-A6C34878D82A}">
                    <a16:rowId xmlns:a16="http://schemas.microsoft.com/office/drawing/2014/main" val="2600758915"/>
                  </a:ext>
                </a:extLst>
              </a:tr>
              <a:tr h="298704">
                <a:tc>
                  <a:txBody>
                    <a:bodyPr/>
                    <a:lstStyle/>
                    <a:p>
                      <a:r>
                        <a:rPr lang="da-DK" sz="1400" dirty="0"/>
                        <a:t>Eksempel på dagskost iflg. De officielle kostråd</a:t>
                      </a:r>
                    </a:p>
                  </a:txBody>
                  <a:tcPr/>
                </a:tc>
                <a:tc>
                  <a:txBody>
                    <a:bodyPr/>
                    <a:lstStyle/>
                    <a:p>
                      <a:endParaRPr lang="da-DK" sz="1400"/>
                    </a:p>
                  </a:txBody>
                  <a:tcPr/>
                </a:tc>
                <a:tc>
                  <a:txBody>
                    <a:bodyPr/>
                    <a:lstStyle/>
                    <a:p>
                      <a:r>
                        <a:rPr lang="da-DK" sz="1400" dirty="0"/>
                        <a:t>At stå alene bagefter</a:t>
                      </a:r>
                    </a:p>
                  </a:txBody>
                  <a:tcPr/>
                </a:tc>
                <a:extLst>
                  <a:ext uri="{0D108BD9-81ED-4DB2-BD59-A6C34878D82A}">
                    <a16:rowId xmlns:a16="http://schemas.microsoft.com/office/drawing/2014/main" val="885159887"/>
                  </a:ext>
                </a:extLst>
              </a:tr>
              <a:tr h="313944">
                <a:tc>
                  <a:txBody>
                    <a:bodyPr/>
                    <a:lstStyle/>
                    <a:p>
                      <a:r>
                        <a:rPr lang="da-DK" sz="1400" dirty="0"/>
                        <a:t>Det ernæringsmæssige barometer</a:t>
                      </a:r>
                    </a:p>
                  </a:txBody>
                  <a:tcPr/>
                </a:tc>
                <a:tc>
                  <a:txBody>
                    <a:bodyPr/>
                    <a:lstStyle/>
                    <a:p>
                      <a:endParaRPr lang="da-DK" sz="1400" dirty="0"/>
                    </a:p>
                  </a:txBody>
                  <a:tcPr/>
                </a:tc>
                <a:tc>
                  <a:txBody>
                    <a:bodyPr/>
                    <a:lstStyle/>
                    <a:p>
                      <a:r>
                        <a:rPr lang="da-DK" sz="1400" dirty="0"/>
                        <a:t>”Naturkræfter” (fællesskab for mænd)</a:t>
                      </a:r>
                    </a:p>
                  </a:txBody>
                  <a:tcPr/>
                </a:tc>
                <a:extLst>
                  <a:ext uri="{0D108BD9-81ED-4DB2-BD59-A6C34878D82A}">
                    <a16:rowId xmlns:a16="http://schemas.microsoft.com/office/drawing/2014/main" val="1021054174"/>
                  </a:ext>
                </a:extLst>
              </a:tr>
              <a:tr h="313944">
                <a:tc>
                  <a:txBody>
                    <a:bodyPr/>
                    <a:lstStyle/>
                    <a:p>
                      <a:r>
                        <a:rPr lang="da-DK" sz="1400" dirty="0"/>
                        <a:t>Seksuelle udfordringer og hjælpemidler (to film, kvinder/mænd)</a:t>
                      </a:r>
                    </a:p>
                  </a:txBody>
                  <a:tcPr/>
                </a:tc>
                <a:tc>
                  <a:txBody>
                    <a:bodyPr/>
                    <a:lstStyle/>
                    <a:p>
                      <a:endParaRPr lang="da-DK" sz="1400"/>
                    </a:p>
                  </a:txBody>
                  <a:tcPr/>
                </a:tc>
                <a:tc>
                  <a:txBody>
                    <a:bodyPr/>
                    <a:lstStyle/>
                    <a:p>
                      <a:r>
                        <a:rPr lang="da-DK" sz="1400" dirty="0"/>
                        <a:t>At være noget for andre (lindring)</a:t>
                      </a:r>
                    </a:p>
                  </a:txBody>
                  <a:tcPr/>
                </a:tc>
                <a:extLst>
                  <a:ext uri="{0D108BD9-81ED-4DB2-BD59-A6C34878D82A}">
                    <a16:rowId xmlns:a16="http://schemas.microsoft.com/office/drawing/2014/main" val="665465891"/>
                  </a:ext>
                </a:extLst>
              </a:tr>
              <a:tr h="256032">
                <a:tc>
                  <a:txBody>
                    <a:bodyPr/>
                    <a:lstStyle/>
                    <a:p>
                      <a:r>
                        <a:rPr lang="da-DK" sz="1400" dirty="0"/>
                        <a:t>Håndtering af svære følelser</a:t>
                      </a:r>
                    </a:p>
                  </a:txBody>
                  <a:tcPr/>
                </a:tc>
                <a:tc>
                  <a:txBody>
                    <a:bodyPr/>
                    <a:lstStyle/>
                    <a:p>
                      <a:endParaRPr lang="da-DK" sz="1400" dirty="0"/>
                    </a:p>
                  </a:txBody>
                  <a:tcPr/>
                </a:tc>
                <a:tc>
                  <a:txBody>
                    <a:bodyPr/>
                    <a:lstStyle/>
                    <a:p>
                      <a:endParaRPr lang="da-DK" sz="1400" dirty="0"/>
                    </a:p>
                  </a:txBody>
                  <a:tcPr/>
                </a:tc>
                <a:extLst>
                  <a:ext uri="{0D108BD9-81ED-4DB2-BD59-A6C34878D82A}">
                    <a16:rowId xmlns:a16="http://schemas.microsoft.com/office/drawing/2014/main" val="2995210606"/>
                  </a:ext>
                </a:extLst>
              </a:tr>
              <a:tr h="301752">
                <a:tc>
                  <a:txBody>
                    <a:bodyPr/>
                    <a:lstStyle/>
                    <a:p>
                      <a:r>
                        <a:rPr lang="da-DK" sz="1400" dirty="0"/>
                        <a:t>Psykiske reaktioner</a:t>
                      </a:r>
                    </a:p>
                  </a:txBody>
                  <a:tcPr/>
                </a:tc>
                <a:tc>
                  <a:txBody>
                    <a:bodyPr/>
                    <a:lstStyle/>
                    <a:p>
                      <a:endParaRPr lang="da-DK" sz="1400" dirty="0"/>
                    </a:p>
                  </a:txBody>
                  <a:tcPr/>
                </a:tc>
                <a:tc>
                  <a:txBody>
                    <a:bodyPr/>
                    <a:lstStyle/>
                    <a:p>
                      <a:endParaRPr lang="da-DK" sz="1400" dirty="0"/>
                    </a:p>
                  </a:txBody>
                  <a:tcPr/>
                </a:tc>
                <a:extLst>
                  <a:ext uri="{0D108BD9-81ED-4DB2-BD59-A6C34878D82A}">
                    <a16:rowId xmlns:a16="http://schemas.microsoft.com/office/drawing/2014/main" val="3231769312"/>
                  </a:ext>
                </a:extLst>
              </a:tr>
              <a:tr h="308636">
                <a:tc>
                  <a:txBody>
                    <a:bodyPr/>
                    <a:lstStyle/>
                    <a:p>
                      <a:r>
                        <a:rPr lang="da-DK" sz="1400" dirty="0"/>
                        <a:t>To-spors modellen</a:t>
                      </a:r>
                    </a:p>
                  </a:txBody>
                  <a:tcPr/>
                </a:tc>
                <a:tc>
                  <a:txBody>
                    <a:bodyPr/>
                    <a:lstStyle/>
                    <a:p>
                      <a:endParaRPr lang="da-DK" sz="1400" dirty="0"/>
                    </a:p>
                  </a:txBody>
                  <a:tcPr/>
                </a:tc>
                <a:tc>
                  <a:txBody>
                    <a:bodyPr/>
                    <a:lstStyle/>
                    <a:p>
                      <a:endParaRPr lang="da-DK" sz="1400" dirty="0"/>
                    </a:p>
                  </a:txBody>
                  <a:tcPr/>
                </a:tc>
                <a:extLst>
                  <a:ext uri="{0D108BD9-81ED-4DB2-BD59-A6C34878D82A}">
                    <a16:rowId xmlns:a16="http://schemas.microsoft.com/office/drawing/2014/main" val="1141327627"/>
                  </a:ext>
                </a:extLst>
              </a:tr>
              <a:tr h="320040">
                <a:tc>
                  <a:txBody>
                    <a:bodyPr/>
                    <a:lstStyle/>
                    <a:p>
                      <a:r>
                        <a:rPr lang="da-DK" sz="1400" dirty="0"/>
                        <a:t>Tro som lindring</a:t>
                      </a:r>
                    </a:p>
                  </a:txBody>
                  <a:tcPr/>
                </a:tc>
                <a:tc>
                  <a:txBody>
                    <a:bodyPr/>
                    <a:lstStyle/>
                    <a:p>
                      <a:endParaRPr lang="da-DK" sz="1400" dirty="0"/>
                    </a:p>
                  </a:txBody>
                  <a:tcPr/>
                </a:tc>
                <a:tc>
                  <a:txBody>
                    <a:bodyPr/>
                    <a:lstStyle/>
                    <a:p>
                      <a:endParaRPr lang="da-DK" sz="1400" dirty="0"/>
                    </a:p>
                  </a:txBody>
                  <a:tcPr/>
                </a:tc>
                <a:extLst>
                  <a:ext uri="{0D108BD9-81ED-4DB2-BD59-A6C34878D82A}">
                    <a16:rowId xmlns:a16="http://schemas.microsoft.com/office/drawing/2014/main" val="497442955"/>
                  </a:ext>
                </a:extLst>
              </a:tr>
              <a:tr h="318064">
                <a:tc>
                  <a:txBody>
                    <a:bodyPr/>
                    <a:lstStyle/>
                    <a:p>
                      <a:r>
                        <a:rPr lang="da-DK" sz="1400" dirty="0" err="1"/>
                        <a:t>Relationscirklen</a:t>
                      </a:r>
                      <a:endParaRPr lang="da-DK" sz="1400" dirty="0"/>
                    </a:p>
                  </a:txBody>
                  <a:tcPr/>
                </a:tc>
                <a:tc>
                  <a:txBody>
                    <a:bodyPr/>
                    <a:lstStyle/>
                    <a:p>
                      <a:endParaRPr lang="da-DK" sz="1400" dirty="0"/>
                    </a:p>
                  </a:txBody>
                  <a:tcPr/>
                </a:tc>
                <a:tc>
                  <a:txBody>
                    <a:bodyPr/>
                    <a:lstStyle/>
                    <a:p>
                      <a:endParaRPr lang="da-DK" sz="1400" dirty="0"/>
                    </a:p>
                  </a:txBody>
                  <a:tcPr/>
                </a:tc>
                <a:extLst>
                  <a:ext uri="{0D108BD9-81ED-4DB2-BD59-A6C34878D82A}">
                    <a16:rowId xmlns:a16="http://schemas.microsoft.com/office/drawing/2014/main" val="2428580441"/>
                  </a:ext>
                </a:extLst>
              </a:tr>
            </a:tbl>
          </a:graphicData>
        </a:graphic>
      </p:graphicFrame>
    </p:spTree>
    <p:extLst>
      <p:ext uri="{BB962C8B-B14F-4D97-AF65-F5344CB8AC3E}">
        <p14:creationId xmlns:p14="http://schemas.microsoft.com/office/powerpoint/2010/main" val="3396505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Dagsorden</a:t>
            </a:r>
          </a:p>
        </p:txBody>
      </p:sp>
      <p:sp>
        <p:nvSpPr>
          <p:cNvPr id="3" name="Pladsholder til indhold 2"/>
          <p:cNvSpPr>
            <a:spLocks noGrp="1"/>
          </p:cNvSpPr>
          <p:nvPr>
            <p:ph idx="1"/>
          </p:nvPr>
        </p:nvSpPr>
        <p:spPr>
          <a:xfrm>
            <a:off x="721368" y="1871077"/>
            <a:ext cx="9337032" cy="4186823"/>
          </a:xfrm>
        </p:spPr>
        <p:txBody>
          <a:bodyPr/>
          <a:lstStyle/>
          <a:p>
            <a:pPr marL="0" indent="0">
              <a:buNone/>
            </a:pPr>
            <a:r>
              <a:rPr lang="da-DK" sz="2500" b="1" dirty="0"/>
              <a:t>Kl. 13.00-13.10: </a:t>
            </a:r>
            <a:r>
              <a:rPr lang="da-DK" sz="2500" b="1" dirty="0">
                <a:solidFill>
                  <a:srgbClr val="385CAD"/>
                </a:solidFill>
              </a:rPr>
              <a:t>Velkomst og info</a:t>
            </a:r>
            <a:br>
              <a:rPr lang="da-DK" sz="2500" b="1" dirty="0">
                <a:solidFill>
                  <a:srgbClr val="385CAD"/>
                </a:solidFill>
              </a:rPr>
            </a:br>
            <a:endParaRPr lang="da-DK" sz="2500" dirty="0">
              <a:solidFill>
                <a:srgbClr val="385CAD"/>
              </a:solidFill>
            </a:endParaRPr>
          </a:p>
          <a:p>
            <a:pPr marL="0" indent="0">
              <a:buNone/>
            </a:pPr>
            <a:r>
              <a:rPr lang="da-DK" sz="2500" b="1" dirty="0"/>
              <a:t>Kl. 13.10-13.40</a:t>
            </a:r>
            <a:r>
              <a:rPr lang="da-DK" sz="2500" dirty="0"/>
              <a:t>:</a:t>
            </a:r>
            <a:r>
              <a:rPr lang="da-DK" sz="2500" b="1" dirty="0"/>
              <a:t> </a:t>
            </a:r>
            <a:r>
              <a:rPr lang="da-DK" sz="2500" b="1" dirty="0">
                <a:solidFill>
                  <a:srgbClr val="385CAD"/>
                </a:solidFill>
              </a:rPr>
              <a:t>Introduktion til Kræfter</a:t>
            </a:r>
            <a:br>
              <a:rPr lang="da-DK" sz="2500" b="1" dirty="0">
                <a:solidFill>
                  <a:srgbClr val="385CAD"/>
                </a:solidFill>
              </a:rPr>
            </a:br>
            <a:endParaRPr lang="da-DK" sz="2500" dirty="0">
              <a:solidFill>
                <a:srgbClr val="385CAD"/>
              </a:solidFill>
            </a:endParaRPr>
          </a:p>
          <a:p>
            <a:pPr marL="0" indent="0">
              <a:buNone/>
            </a:pPr>
            <a:r>
              <a:rPr lang="da-DK" sz="2500" b="1" dirty="0"/>
              <a:t>Kl. 13.40-13.50:</a:t>
            </a:r>
            <a:r>
              <a:rPr lang="da-DK" sz="2500" dirty="0"/>
              <a:t> </a:t>
            </a:r>
            <a:r>
              <a:rPr lang="da-DK" sz="2500" b="1" dirty="0">
                <a:solidFill>
                  <a:srgbClr val="385CAD"/>
                </a:solidFill>
              </a:rPr>
              <a:t>Opdatering af borgerfolder</a:t>
            </a:r>
            <a:br>
              <a:rPr lang="da-DK" sz="2500" b="1" dirty="0">
                <a:solidFill>
                  <a:srgbClr val="385CAD"/>
                </a:solidFill>
              </a:rPr>
            </a:br>
            <a:endParaRPr lang="da-DK" sz="2500" dirty="0">
              <a:solidFill>
                <a:srgbClr val="385CAD"/>
              </a:solidFill>
            </a:endParaRPr>
          </a:p>
          <a:p>
            <a:pPr marL="0" indent="0">
              <a:buNone/>
            </a:pPr>
            <a:r>
              <a:rPr lang="da-DK" sz="2500" b="1" dirty="0"/>
              <a:t>Kl. 13.50-13.55:</a:t>
            </a:r>
            <a:r>
              <a:rPr lang="da-DK" sz="2500" dirty="0"/>
              <a:t> </a:t>
            </a:r>
            <a:r>
              <a:rPr lang="da-DK" sz="2500" b="1" dirty="0">
                <a:solidFill>
                  <a:srgbClr val="385CAD"/>
                </a:solidFill>
              </a:rPr>
              <a:t>De nye opdateringer</a:t>
            </a:r>
            <a:br>
              <a:rPr lang="da-DK" sz="2500" dirty="0"/>
            </a:br>
            <a:br>
              <a:rPr lang="da-DK" sz="2500" dirty="0"/>
            </a:br>
            <a:r>
              <a:rPr lang="da-DK" sz="2500" b="1" dirty="0"/>
              <a:t>Kl. 13.55-14.00</a:t>
            </a:r>
            <a:r>
              <a:rPr lang="da-DK" sz="2500" dirty="0"/>
              <a:t>:</a:t>
            </a:r>
            <a:r>
              <a:rPr lang="da-DK" sz="2500" b="1" dirty="0"/>
              <a:t> </a:t>
            </a:r>
            <a:r>
              <a:rPr lang="da-DK" sz="2500" b="1" dirty="0">
                <a:solidFill>
                  <a:srgbClr val="385CAD"/>
                </a:solidFill>
              </a:rPr>
              <a:t>Afrunding og tak for i dag</a:t>
            </a:r>
            <a:br>
              <a:rPr lang="da-DK" dirty="0"/>
            </a:br>
            <a:endParaRPr lang="da-DK" dirty="0"/>
          </a:p>
        </p:txBody>
      </p:sp>
    </p:spTree>
    <p:extLst>
      <p:ext uri="{BB962C8B-B14F-4D97-AF65-F5344CB8AC3E}">
        <p14:creationId xmlns:p14="http://schemas.microsoft.com/office/powerpoint/2010/main" val="839200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7F94D-11E8-5893-E12A-CBB4F810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29B33B-9D86-EC86-0C08-87A8E042FCFB}"/>
              </a:ext>
            </a:extLst>
          </p:cNvPr>
          <p:cNvSpPr>
            <a:spLocks noGrp="1"/>
          </p:cNvSpPr>
          <p:nvPr>
            <p:ph type="title"/>
          </p:nvPr>
        </p:nvSpPr>
        <p:spPr>
          <a:xfrm>
            <a:off x="679584" y="610389"/>
            <a:ext cx="9342239" cy="642340"/>
          </a:xfrm>
        </p:spPr>
        <p:txBody>
          <a:bodyPr/>
          <a:lstStyle/>
          <a:p>
            <a:r>
              <a:rPr lang="da-DK" sz="5400" dirty="0"/>
              <a:t>Indhold – tekst, billeder, øvelser</a:t>
            </a:r>
          </a:p>
        </p:txBody>
      </p:sp>
      <p:pic>
        <p:nvPicPr>
          <p:cNvPr id="4" name="Billede 3" descr="Et billede, der indeholder tekst, skærmbillede, Font/skrifttype, Webside&#10;&#10;Indhold genereret af kunstig intelligens kan være forkert.">
            <a:extLst>
              <a:ext uri="{FF2B5EF4-FFF2-40B4-BE49-F238E27FC236}">
                <a16:creationId xmlns:a16="http://schemas.microsoft.com/office/drawing/2014/main" id="{AF069D81-2308-1C97-BD75-BB13D0C82A5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6109" y="1481328"/>
            <a:ext cx="2155484" cy="4686302"/>
          </a:xfrm>
          <a:prstGeom prst="rect">
            <a:avLst/>
          </a:prstGeom>
        </p:spPr>
      </p:pic>
      <p:pic>
        <p:nvPicPr>
          <p:cNvPr id="6" name="Billede 5" descr="Et billede, der indeholder tekst, tøj, skærmbillede, jeans&#10;&#10;Indhold genereret af kunstig intelligens kan være forkert.">
            <a:extLst>
              <a:ext uri="{FF2B5EF4-FFF2-40B4-BE49-F238E27FC236}">
                <a16:creationId xmlns:a16="http://schemas.microsoft.com/office/drawing/2014/main" id="{922281E5-3BC8-886A-9EBF-531BC7A565D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33715" y="1495044"/>
            <a:ext cx="2155484" cy="4686300"/>
          </a:xfrm>
          <a:prstGeom prst="rect">
            <a:avLst/>
          </a:prstGeom>
        </p:spPr>
      </p:pic>
      <p:pic>
        <p:nvPicPr>
          <p:cNvPr id="8" name="Billede 7" descr="Et billede, der indeholder tekst, Ansigt, skærmbillede, tøj&#10;&#10;Indhold genereret af kunstig intelligens kan være forkert.">
            <a:extLst>
              <a:ext uri="{FF2B5EF4-FFF2-40B4-BE49-F238E27FC236}">
                <a16:creationId xmlns:a16="http://schemas.microsoft.com/office/drawing/2014/main" id="{6B696D7B-CBA9-BA53-1CDD-1A32A4AA2FB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299961" y="1488186"/>
            <a:ext cx="2161792" cy="4700016"/>
          </a:xfrm>
          <a:prstGeom prst="rect">
            <a:avLst/>
          </a:prstGeom>
        </p:spPr>
      </p:pic>
      <p:pic>
        <p:nvPicPr>
          <p:cNvPr id="11" name="Billede 10" descr="Et billede, der indeholder tekst, skærmbillede&#10;&#10;Indhold genereret af kunstig intelligens kan være forkert.">
            <a:extLst>
              <a:ext uri="{FF2B5EF4-FFF2-40B4-BE49-F238E27FC236}">
                <a16:creationId xmlns:a16="http://schemas.microsoft.com/office/drawing/2014/main" id="{92DAD146-C0F9-4E54-69B9-B2743B04BC3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51321" y="1488189"/>
            <a:ext cx="2161792" cy="4700016"/>
          </a:xfrm>
          <a:prstGeom prst="rect">
            <a:avLst/>
          </a:prstGeom>
        </p:spPr>
      </p:pic>
      <p:pic>
        <p:nvPicPr>
          <p:cNvPr id="13" name="Billede 12" descr="Et billede, der indeholder tekst, ur, skærmbillede, nummer/tal&#10;&#10;Indhold genereret af kunstig intelligens kan være forkert.">
            <a:extLst>
              <a:ext uri="{FF2B5EF4-FFF2-40B4-BE49-F238E27FC236}">
                <a16:creationId xmlns:a16="http://schemas.microsoft.com/office/drawing/2014/main" id="{61C8F04A-58DA-B463-646C-91FBE1C4FDF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648601" y="1481328"/>
            <a:ext cx="2161792" cy="4700016"/>
          </a:xfrm>
          <a:prstGeom prst="rect">
            <a:avLst/>
          </a:prstGeom>
        </p:spPr>
      </p:pic>
    </p:spTree>
    <p:extLst>
      <p:ext uri="{BB962C8B-B14F-4D97-AF65-F5344CB8AC3E}">
        <p14:creationId xmlns:p14="http://schemas.microsoft.com/office/powerpoint/2010/main" val="188995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DED31F51-5FCF-5ED0-8331-7277C273CF3C}"/>
              </a:ext>
            </a:extLst>
          </p:cNvPr>
          <p:cNvPicPr>
            <a:picLocks noChangeAspect="1"/>
          </p:cNvPicPr>
          <p:nvPr/>
        </p:nvPicPr>
        <p:blipFill>
          <a:blip r:embed="rId3"/>
          <a:stretch>
            <a:fillRect/>
          </a:stretch>
        </p:blipFill>
        <p:spPr>
          <a:xfrm rot="525076">
            <a:off x="5455526" y="1866239"/>
            <a:ext cx="2520796" cy="3009322"/>
          </a:xfrm>
          <a:prstGeom prst="rect">
            <a:avLst/>
          </a:prstGeom>
        </p:spPr>
      </p:pic>
      <p:pic>
        <p:nvPicPr>
          <p:cNvPr id="5" name="Billede 4" descr="Et billede, der indeholder tekst, skærmbillede, Font/skrifttype, design&#10;&#10;Indhold genereret af kunstig intelligens kan være forkert.">
            <a:extLst>
              <a:ext uri="{FF2B5EF4-FFF2-40B4-BE49-F238E27FC236}">
                <a16:creationId xmlns:a16="http://schemas.microsoft.com/office/drawing/2014/main" id="{20A73B8E-9A62-67F1-035A-2DB755A4551B}"/>
              </a:ext>
            </a:extLst>
          </p:cNvPr>
          <p:cNvPicPr>
            <a:picLocks noChangeAspect="1"/>
          </p:cNvPicPr>
          <p:nvPr/>
        </p:nvPicPr>
        <p:blipFill>
          <a:blip r:embed="rId4"/>
          <a:stretch>
            <a:fillRect/>
          </a:stretch>
        </p:blipFill>
        <p:spPr>
          <a:xfrm rot="20700000">
            <a:off x="1054433" y="4398615"/>
            <a:ext cx="2000320" cy="2835784"/>
          </a:xfrm>
          <a:prstGeom prst="rect">
            <a:avLst/>
          </a:prstGeom>
          <a:ln>
            <a:noFill/>
          </a:ln>
          <a:effectLst>
            <a:outerShdw blurRad="190500" algn="tl" rotWithShape="0">
              <a:srgbClr val="000000">
                <a:alpha val="70000"/>
              </a:srgbClr>
            </a:outerShdw>
          </a:effectLst>
        </p:spPr>
      </p:pic>
      <p:pic>
        <p:nvPicPr>
          <p:cNvPr id="6" name="Billede 5" descr="Et billede, der indeholder tøj, tekst, skærmbillede, person&#10;&#10;Indhold genereret af kunstig intelligens kan være forkert.">
            <a:extLst>
              <a:ext uri="{FF2B5EF4-FFF2-40B4-BE49-F238E27FC236}">
                <a16:creationId xmlns:a16="http://schemas.microsoft.com/office/drawing/2014/main" id="{693F2629-93D9-11E4-8896-FE33285D447B}"/>
              </a:ext>
            </a:extLst>
          </p:cNvPr>
          <p:cNvPicPr>
            <a:picLocks noChangeAspect="1"/>
          </p:cNvPicPr>
          <p:nvPr/>
        </p:nvPicPr>
        <p:blipFill>
          <a:blip r:embed="rId5"/>
          <a:stretch>
            <a:fillRect/>
          </a:stretch>
        </p:blipFill>
        <p:spPr>
          <a:xfrm>
            <a:off x="2816103" y="2310224"/>
            <a:ext cx="2255152" cy="3200215"/>
          </a:xfrm>
          <a:prstGeom prst="rect">
            <a:avLst/>
          </a:prstGeom>
          <a:ln>
            <a:noFill/>
          </a:ln>
          <a:effectLst>
            <a:outerShdw blurRad="190500" algn="tl" rotWithShape="0">
              <a:srgbClr val="000000">
                <a:alpha val="70000"/>
              </a:srgbClr>
            </a:outerShdw>
          </a:effectLst>
        </p:spPr>
      </p:pic>
      <p:sp>
        <p:nvSpPr>
          <p:cNvPr id="7" name="Titel 1">
            <a:extLst>
              <a:ext uri="{FF2B5EF4-FFF2-40B4-BE49-F238E27FC236}">
                <a16:creationId xmlns:a16="http://schemas.microsoft.com/office/drawing/2014/main" id="{5F15A03F-5C99-BD41-99E8-557938D31D75}"/>
              </a:ext>
            </a:extLst>
          </p:cNvPr>
          <p:cNvSpPr txBox="1">
            <a:spLocks/>
          </p:cNvSpPr>
          <p:nvPr/>
        </p:nvSpPr>
        <p:spPr>
          <a:xfrm rot="527984">
            <a:off x="6006859" y="1508053"/>
            <a:ext cx="3183040" cy="6111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2800" b="0" dirty="0">
                <a:solidFill>
                  <a:srgbClr val="2D3056"/>
                </a:solidFill>
                <a:latin typeface="Corbel" panose="020B0503020204020204"/>
              </a:rPr>
              <a:t>Borgerfolder</a:t>
            </a:r>
            <a:r>
              <a:rPr kumimoji="0" lang="da-DK" sz="2800" b="1" i="0" u="none" strike="noStrike" kern="1200" cap="none" spc="0" normalizeH="0" baseline="0" noProof="0" dirty="0">
                <a:ln>
                  <a:noFill/>
                </a:ln>
                <a:solidFill>
                  <a:srgbClr val="2D3056"/>
                </a:solidFill>
                <a:effectLst/>
                <a:uLnTx/>
                <a:uFillTx/>
                <a:latin typeface="Corbel" panose="020B0503020204020204"/>
                <a:ea typeface="+mj-ea"/>
                <a:cs typeface="+mj-cs"/>
              </a:rPr>
              <a:t> </a:t>
            </a:r>
          </a:p>
        </p:txBody>
      </p:sp>
      <p:sp>
        <p:nvSpPr>
          <p:cNvPr id="8" name="Titel 1">
            <a:extLst>
              <a:ext uri="{FF2B5EF4-FFF2-40B4-BE49-F238E27FC236}">
                <a16:creationId xmlns:a16="http://schemas.microsoft.com/office/drawing/2014/main" id="{D6063AC3-D148-86F6-0DA7-1C202E01F3BB}"/>
              </a:ext>
            </a:extLst>
          </p:cNvPr>
          <p:cNvSpPr txBox="1">
            <a:spLocks/>
          </p:cNvSpPr>
          <p:nvPr/>
        </p:nvSpPr>
        <p:spPr>
          <a:xfrm>
            <a:off x="2878708" y="1747929"/>
            <a:ext cx="2791762" cy="6111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2D3056"/>
                </a:solidFill>
                <a:effectLst/>
                <a:uLnTx/>
                <a:uFillTx/>
                <a:latin typeface="Corbel" panose="020B0503020204020204"/>
                <a:ea typeface="+mj-ea"/>
                <a:cs typeface="+mj-cs"/>
              </a:rPr>
              <a:t>Teknisk guide</a:t>
            </a:r>
            <a:endParaRPr kumimoji="0" lang="da-DK" sz="2800" b="1" i="0" u="none" strike="noStrike" kern="1200" cap="none" spc="0" normalizeH="0" baseline="0" noProof="0" dirty="0">
              <a:ln>
                <a:noFill/>
              </a:ln>
              <a:solidFill>
                <a:srgbClr val="2D3056"/>
              </a:solidFill>
              <a:effectLst/>
              <a:uLnTx/>
              <a:uFillTx/>
              <a:latin typeface="Corbel" panose="020B0503020204020204"/>
              <a:ea typeface="+mj-ea"/>
              <a:cs typeface="+mj-cs"/>
            </a:endParaRPr>
          </a:p>
        </p:txBody>
      </p:sp>
      <p:sp>
        <p:nvSpPr>
          <p:cNvPr id="9" name="Titel 1">
            <a:extLst>
              <a:ext uri="{FF2B5EF4-FFF2-40B4-BE49-F238E27FC236}">
                <a16:creationId xmlns:a16="http://schemas.microsoft.com/office/drawing/2014/main" id="{2835D579-EE6A-044A-AF1D-477D845734B7}"/>
              </a:ext>
            </a:extLst>
          </p:cNvPr>
          <p:cNvSpPr txBox="1">
            <a:spLocks/>
          </p:cNvSpPr>
          <p:nvPr/>
        </p:nvSpPr>
        <p:spPr>
          <a:xfrm rot="20700000">
            <a:off x="189187" y="3499867"/>
            <a:ext cx="3252032" cy="6111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2D3056"/>
                </a:solidFill>
                <a:effectLst/>
                <a:uLnTx/>
                <a:uFillTx/>
                <a:latin typeface="Corbel" panose="020B0503020204020204"/>
                <a:ea typeface="+mj-ea"/>
                <a:cs typeface="+mj-cs"/>
              </a:rPr>
              <a:t>Organisatorisk vejledning</a:t>
            </a:r>
            <a:endParaRPr kumimoji="0" lang="da-DK" sz="2800" b="1" i="0" u="none" strike="noStrike" kern="1200" cap="none" spc="0" normalizeH="0" baseline="0" noProof="0" dirty="0">
              <a:ln>
                <a:noFill/>
              </a:ln>
              <a:solidFill>
                <a:srgbClr val="2D3056"/>
              </a:solidFill>
              <a:effectLst/>
              <a:uLnTx/>
              <a:uFillTx/>
              <a:latin typeface="Corbel" panose="020B0503020204020204"/>
              <a:ea typeface="+mj-ea"/>
              <a:cs typeface="+mj-cs"/>
            </a:endParaRPr>
          </a:p>
        </p:txBody>
      </p:sp>
      <p:sp>
        <p:nvSpPr>
          <p:cNvPr id="3" name="Titel 2"/>
          <p:cNvSpPr>
            <a:spLocks noGrp="1"/>
          </p:cNvSpPr>
          <p:nvPr>
            <p:ph type="title"/>
          </p:nvPr>
        </p:nvSpPr>
        <p:spPr/>
        <p:txBody>
          <a:bodyPr/>
          <a:lstStyle/>
          <a:p>
            <a:r>
              <a:rPr lang="da-DK" dirty="0"/>
              <a:t>Materiale og vejledninger</a:t>
            </a:r>
          </a:p>
        </p:txBody>
      </p:sp>
      <p:pic>
        <p:nvPicPr>
          <p:cNvPr id="4" name="Billede 3"/>
          <p:cNvPicPr>
            <a:picLocks noChangeAspect="1"/>
          </p:cNvPicPr>
          <p:nvPr/>
        </p:nvPicPr>
        <p:blipFill>
          <a:blip r:embed="rId6"/>
          <a:stretch>
            <a:fillRect/>
          </a:stretch>
        </p:blipFill>
        <p:spPr>
          <a:xfrm>
            <a:off x="4510355" y="3713030"/>
            <a:ext cx="8617840" cy="3731916"/>
          </a:xfrm>
          <a:prstGeom prst="rect">
            <a:avLst/>
          </a:prstGeom>
          <a:effectLst>
            <a:outerShdw blurRad="50800" dist="38100" dir="5400000" algn="t" rotWithShape="0">
              <a:prstClr val="black">
                <a:alpha val="40000"/>
              </a:prstClr>
            </a:outerShdw>
            <a:softEdge rad="0"/>
          </a:effectLst>
        </p:spPr>
      </p:pic>
      <p:sp>
        <p:nvSpPr>
          <p:cNvPr id="12" name="Ellipse 11">
            <a:extLst>
              <a:ext uri="{FF2B5EF4-FFF2-40B4-BE49-F238E27FC236}">
                <a16:creationId xmlns:a16="http://schemas.microsoft.com/office/drawing/2014/main" id="{2DA37944-CF51-6332-8F0D-53BDAEE7C9CA}"/>
              </a:ext>
            </a:extLst>
          </p:cNvPr>
          <p:cNvSpPr/>
          <p:nvPr/>
        </p:nvSpPr>
        <p:spPr>
          <a:xfrm>
            <a:off x="8190578" y="3713030"/>
            <a:ext cx="1027335" cy="47503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052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AB6AF-E58B-7E38-598E-85F07B9D96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40E163-DAFA-0D05-6CC7-E9DACC5C41B9}"/>
              </a:ext>
            </a:extLst>
          </p:cNvPr>
          <p:cNvSpPr>
            <a:spLocks noGrp="1"/>
          </p:cNvSpPr>
          <p:nvPr>
            <p:ph type="title"/>
          </p:nvPr>
        </p:nvSpPr>
        <p:spPr>
          <a:xfrm>
            <a:off x="679585" y="773238"/>
            <a:ext cx="8738736" cy="1433649"/>
          </a:xfrm>
        </p:spPr>
        <p:txBody>
          <a:bodyPr/>
          <a:lstStyle/>
          <a:p>
            <a:r>
              <a:rPr lang="da-DK" sz="5400" dirty="0"/>
              <a:t>Mangler…</a:t>
            </a:r>
          </a:p>
        </p:txBody>
      </p:sp>
      <p:sp>
        <p:nvSpPr>
          <p:cNvPr id="3" name="Rektangel 2">
            <a:extLst>
              <a:ext uri="{FF2B5EF4-FFF2-40B4-BE49-F238E27FC236}">
                <a16:creationId xmlns:a16="http://schemas.microsoft.com/office/drawing/2014/main" id="{B0A56CB9-B23A-F20A-780F-7B3445C716DC}"/>
              </a:ext>
            </a:extLst>
          </p:cNvPr>
          <p:cNvSpPr/>
          <p:nvPr/>
        </p:nvSpPr>
        <p:spPr>
          <a:xfrm>
            <a:off x="1097280" y="2690335"/>
            <a:ext cx="9901646" cy="3108543"/>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da-DK" sz="2800" b="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På hjemmesiden: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K</a:t>
            </a:r>
            <a:r>
              <a:rPr kumimoji="0" lang="da-DK" sz="2800" b="0" u="none" strike="noStrike" kern="1200" cap="none" spc="0" normalizeH="0" baseline="0" noProof="0" dirty="0" err="1">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ommunikationsmaterialer</a:t>
            </a:r>
            <a:r>
              <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 (inspiration til opslag, ikoner mm.)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Videomateriale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da-DK" sz="2800" b="1"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I appen: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Helbredssegmentet ”Kræft”</a:t>
            </a:r>
            <a:endPar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Indhold til ”Min Krop” og ”Tanker”</a:t>
            </a:r>
            <a:endPar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0745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9947D-84D7-2D16-9321-4468061C6D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4B1D7B-AFAB-AF61-BA78-FCD11E15E39A}"/>
              </a:ext>
            </a:extLst>
          </p:cNvPr>
          <p:cNvSpPr>
            <a:spLocks noGrp="1"/>
          </p:cNvSpPr>
          <p:nvPr>
            <p:ph type="title"/>
          </p:nvPr>
        </p:nvSpPr>
        <p:spPr>
          <a:xfrm>
            <a:off x="1295811" y="2712175"/>
            <a:ext cx="8738736" cy="1433649"/>
          </a:xfrm>
        </p:spPr>
        <p:txBody>
          <a:bodyPr/>
          <a:lstStyle/>
          <a:p>
            <a:r>
              <a:rPr lang="da-DK" sz="5400" dirty="0"/>
              <a:t>Spørgsmål?</a:t>
            </a:r>
          </a:p>
        </p:txBody>
      </p:sp>
    </p:spTree>
    <p:extLst>
      <p:ext uri="{BB962C8B-B14F-4D97-AF65-F5344CB8AC3E}">
        <p14:creationId xmlns:p14="http://schemas.microsoft.com/office/powerpoint/2010/main" val="382861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FEB89-4FE8-4247-D202-32AD4F2A5A8B}"/>
              </a:ext>
            </a:extLst>
          </p:cNvPr>
          <p:cNvSpPr>
            <a:spLocks noGrp="1"/>
          </p:cNvSpPr>
          <p:nvPr>
            <p:ph type="title"/>
          </p:nvPr>
        </p:nvSpPr>
        <p:spPr/>
        <p:txBody>
          <a:bodyPr/>
          <a:lstStyle/>
          <a:p>
            <a:r>
              <a:rPr lang="da-DK" dirty="0"/>
              <a:t>Opdatering af borgerfolder</a:t>
            </a:r>
          </a:p>
        </p:txBody>
      </p:sp>
    </p:spTree>
    <p:extLst>
      <p:ext uri="{BB962C8B-B14F-4D97-AF65-F5344CB8AC3E}">
        <p14:creationId xmlns:p14="http://schemas.microsoft.com/office/powerpoint/2010/main" val="3292952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9D200-0393-E27D-6AED-AA41E61632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912519-1969-1EE8-3683-954F98708CFB}"/>
              </a:ext>
            </a:extLst>
          </p:cNvPr>
          <p:cNvSpPr>
            <a:spLocks noGrp="1"/>
          </p:cNvSpPr>
          <p:nvPr>
            <p:ph type="title"/>
          </p:nvPr>
        </p:nvSpPr>
        <p:spPr>
          <a:xfrm>
            <a:off x="679585" y="773238"/>
            <a:ext cx="8738736" cy="1433649"/>
          </a:xfrm>
        </p:spPr>
        <p:txBody>
          <a:bodyPr/>
          <a:lstStyle/>
          <a:p>
            <a:r>
              <a:rPr lang="da-DK" sz="5400" dirty="0"/>
              <a:t>Årsag</a:t>
            </a:r>
          </a:p>
        </p:txBody>
      </p:sp>
      <p:sp>
        <p:nvSpPr>
          <p:cNvPr id="3" name="Rektangel 2">
            <a:extLst>
              <a:ext uri="{FF2B5EF4-FFF2-40B4-BE49-F238E27FC236}">
                <a16:creationId xmlns:a16="http://schemas.microsoft.com/office/drawing/2014/main" id="{1880BEF7-0BB7-C6CA-406C-099CD67A0D58}"/>
              </a:ext>
            </a:extLst>
          </p:cNvPr>
          <p:cNvSpPr/>
          <p:nvPr/>
        </p:nvSpPr>
        <p:spPr>
          <a:xfrm>
            <a:off x="379822" y="2313145"/>
            <a:ext cx="6804650" cy="255454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Stigende efterspørgsel og flere kommuner i partnerskabet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Behov for </a:t>
            </a:r>
            <a:r>
              <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individuelle tilpasninger</a:t>
            </a:r>
          </a:p>
          <a:p>
            <a:pPr marL="914400" lvl="1" indent="-457200">
              <a:buFont typeface="Courier New" panose="02070309020205020404" pitchFamily="49" charset="0"/>
              <a:buChar char="o"/>
              <a:defRPr/>
            </a:pPr>
            <a:r>
              <a:rPr lang="da-DK" sz="24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Logo</a:t>
            </a:r>
          </a:p>
          <a:p>
            <a:pPr marL="914400" lvl="1" indent="-457200">
              <a:buFont typeface="Courier New" panose="02070309020205020404" pitchFamily="49" charset="0"/>
              <a:buChar char="o"/>
              <a:defRPr/>
            </a:pPr>
            <a:r>
              <a:rPr lang="da-DK" sz="24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Kontaktoplysninger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Hurtigere proces ved mangel</a:t>
            </a:r>
            <a:endPar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8D5F6E9F-4A82-9EBC-972F-4B5AC88210C1}"/>
              </a:ext>
            </a:extLst>
          </p:cNvPr>
          <p:cNvPicPr>
            <a:picLocks noChangeAspect="1"/>
          </p:cNvPicPr>
          <p:nvPr/>
        </p:nvPicPr>
        <p:blipFill>
          <a:blip r:embed="rId3"/>
          <a:stretch>
            <a:fillRect/>
          </a:stretch>
        </p:blipFill>
        <p:spPr>
          <a:xfrm rot="19388112">
            <a:off x="6452617" y="3366124"/>
            <a:ext cx="3116367" cy="4407922"/>
          </a:xfrm>
          <a:prstGeom prst="rect">
            <a:avLst/>
          </a:prstGeom>
        </p:spPr>
      </p:pic>
      <p:pic>
        <p:nvPicPr>
          <p:cNvPr id="5" name="Billede 4">
            <a:extLst>
              <a:ext uri="{FF2B5EF4-FFF2-40B4-BE49-F238E27FC236}">
                <a16:creationId xmlns:a16="http://schemas.microsoft.com/office/drawing/2014/main" id="{FAF461D0-2C34-7715-142F-DC8D43BEB2A0}"/>
              </a:ext>
            </a:extLst>
          </p:cNvPr>
          <p:cNvPicPr>
            <a:picLocks noChangeAspect="1"/>
          </p:cNvPicPr>
          <p:nvPr/>
        </p:nvPicPr>
        <p:blipFill>
          <a:blip r:embed="rId4"/>
          <a:stretch>
            <a:fillRect/>
          </a:stretch>
        </p:blipFill>
        <p:spPr>
          <a:xfrm rot="20149490">
            <a:off x="7666898" y="2400067"/>
            <a:ext cx="2950885" cy="4212298"/>
          </a:xfrm>
          <a:prstGeom prst="rect">
            <a:avLst/>
          </a:prstGeom>
        </p:spPr>
      </p:pic>
      <p:pic>
        <p:nvPicPr>
          <p:cNvPr id="7" name="Billede 6">
            <a:extLst>
              <a:ext uri="{FF2B5EF4-FFF2-40B4-BE49-F238E27FC236}">
                <a16:creationId xmlns:a16="http://schemas.microsoft.com/office/drawing/2014/main" id="{999AEE88-C301-F303-B8AD-C06C1574BB4C}"/>
              </a:ext>
            </a:extLst>
          </p:cNvPr>
          <p:cNvPicPr>
            <a:picLocks noChangeAspect="1"/>
          </p:cNvPicPr>
          <p:nvPr/>
        </p:nvPicPr>
        <p:blipFill>
          <a:blip r:embed="rId5"/>
          <a:stretch>
            <a:fillRect/>
          </a:stretch>
        </p:blipFill>
        <p:spPr>
          <a:xfrm>
            <a:off x="8673232" y="2046779"/>
            <a:ext cx="3062294" cy="4407922"/>
          </a:xfrm>
          <a:prstGeom prst="rect">
            <a:avLst/>
          </a:prstGeom>
        </p:spPr>
      </p:pic>
      <p:pic>
        <p:nvPicPr>
          <p:cNvPr id="9" name="Billede 8">
            <a:extLst>
              <a:ext uri="{FF2B5EF4-FFF2-40B4-BE49-F238E27FC236}">
                <a16:creationId xmlns:a16="http://schemas.microsoft.com/office/drawing/2014/main" id="{8F1705D7-892D-AFCE-D0C2-7388EB2DD49A}"/>
              </a:ext>
            </a:extLst>
          </p:cNvPr>
          <p:cNvPicPr>
            <a:picLocks noChangeAspect="1"/>
          </p:cNvPicPr>
          <p:nvPr/>
        </p:nvPicPr>
        <p:blipFill>
          <a:blip r:embed="rId6"/>
          <a:stretch>
            <a:fillRect/>
          </a:stretch>
        </p:blipFill>
        <p:spPr>
          <a:xfrm rot="631376">
            <a:off x="9692074" y="2447153"/>
            <a:ext cx="3114031" cy="4407922"/>
          </a:xfrm>
          <a:prstGeom prst="rect">
            <a:avLst/>
          </a:prstGeom>
        </p:spPr>
      </p:pic>
    </p:spTree>
    <p:extLst>
      <p:ext uri="{BB962C8B-B14F-4D97-AF65-F5344CB8AC3E}">
        <p14:creationId xmlns:p14="http://schemas.microsoft.com/office/powerpoint/2010/main" val="3130933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4A67-5664-6A42-5CDB-A0FC9D1FCBD4}"/>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3E7F67A5-092A-A810-9FAF-98DD16B9B5B2}"/>
              </a:ext>
            </a:extLst>
          </p:cNvPr>
          <p:cNvPicPr>
            <a:picLocks noChangeAspect="1"/>
          </p:cNvPicPr>
          <p:nvPr/>
        </p:nvPicPr>
        <p:blipFill>
          <a:blip r:embed="rId3"/>
          <a:stretch>
            <a:fillRect/>
          </a:stretch>
        </p:blipFill>
        <p:spPr>
          <a:xfrm rot="19388112">
            <a:off x="7456963" y="3379205"/>
            <a:ext cx="2762205" cy="3906980"/>
          </a:xfrm>
          <a:prstGeom prst="rect">
            <a:avLst/>
          </a:prstGeom>
        </p:spPr>
      </p:pic>
      <p:sp>
        <p:nvSpPr>
          <p:cNvPr id="2" name="Titel 1">
            <a:extLst>
              <a:ext uri="{FF2B5EF4-FFF2-40B4-BE49-F238E27FC236}">
                <a16:creationId xmlns:a16="http://schemas.microsoft.com/office/drawing/2014/main" id="{3C71B1F7-54E3-EC99-C906-3FEC2DF99F44}"/>
              </a:ext>
            </a:extLst>
          </p:cNvPr>
          <p:cNvSpPr>
            <a:spLocks noGrp="1"/>
          </p:cNvSpPr>
          <p:nvPr>
            <p:ph type="title"/>
          </p:nvPr>
        </p:nvSpPr>
        <p:spPr>
          <a:xfrm>
            <a:off x="679585" y="773238"/>
            <a:ext cx="8738736" cy="1433649"/>
          </a:xfrm>
        </p:spPr>
        <p:txBody>
          <a:bodyPr/>
          <a:lstStyle/>
          <a:p>
            <a:r>
              <a:rPr lang="da-DK" sz="5400" dirty="0"/>
              <a:t>Spørgsmål</a:t>
            </a:r>
          </a:p>
        </p:txBody>
      </p:sp>
      <p:sp>
        <p:nvSpPr>
          <p:cNvPr id="3" name="Rektangel 2">
            <a:extLst>
              <a:ext uri="{FF2B5EF4-FFF2-40B4-BE49-F238E27FC236}">
                <a16:creationId xmlns:a16="http://schemas.microsoft.com/office/drawing/2014/main" id="{D122DF24-DC2D-3699-F041-E286FC689F99}"/>
              </a:ext>
            </a:extLst>
          </p:cNvPr>
          <p:cNvSpPr/>
          <p:nvPr/>
        </p:nvSpPr>
        <p:spPr>
          <a:xfrm>
            <a:off x="679585" y="2044594"/>
            <a:ext cx="5178801" cy="4093428"/>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Vi vil gerne høre jeres mening om, hvad i har behov for:</a:t>
            </a:r>
          </a:p>
          <a:p>
            <a:pPr marL="914400" lvl="1" indent="-457200">
              <a:buFont typeface="Arial" panose="020B0604020202020204" pitchFamily="34" charset="0"/>
              <a:buChar char="•"/>
              <a:defRPr/>
            </a:pPr>
            <a:r>
              <a:rPr lang="da-DK" sz="20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Én version hvor i kan indsætte eget kommune logo og tilføje lille tekst selv? </a:t>
            </a:r>
          </a:p>
          <a:p>
            <a:pPr marL="914400" lvl="1" indent="-457200">
              <a:buFont typeface="Arial" panose="020B0604020202020204" pitchFamily="34" charset="0"/>
              <a:buChar char="•"/>
              <a:defRPr/>
            </a:pPr>
            <a:r>
              <a:rPr lang="da-DK" sz="20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Én version som i kan printe selv? </a:t>
            </a:r>
          </a:p>
          <a:p>
            <a:pPr marL="914400" lvl="1" indent="-457200">
              <a:buFont typeface="Arial" panose="020B0604020202020204" pitchFamily="34" charset="0"/>
              <a:buChar char="•"/>
              <a:defRPr/>
            </a:pPr>
            <a:r>
              <a:rPr lang="da-DK" sz="20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Én version som i selv kan sende til tryk?</a:t>
            </a:r>
          </a:p>
          <a:p>
            <a:pPr>
              <a:defRPr/>
            </a:pPr>
            <a:endParaRPr lang="da-DK" sz="2000"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a:defRPr/>
            </a:pPr>
            <a:r>
              <a:rPr lang="da-DK" sz="20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Scan QR koden for 4 korte spørgsmål:</a:t>
            </a:r>
            <a:endPar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914400" lvl="1" indent="-457200">
              <a:buFont typeface="Arial" panose="020B0604020202020204" pitchFamily="34" charset="0"/>
              <a:buChar char="•"/>
              <a:defRPr/>
            </a:pPr>
            <a:endPar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914400" lvl="1" indent="-457200">
              <a:buFont typeface="Arial" panose="020B0604020202020204" pitchFamily="34" charset="0"/>
              <a:buChar char="•"/>
              <a:defRPr/>
            </a:pPr>
            <a:endParaRPr lang="da-DK" sz="2800"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914400" lvl="1" indent="-457200">
              <a:buFont typeface="Arial" panose="020B0604020202020204" pitchFamily="34" charset="0"/>
              <a:buChar char="•"/>
              <a:defRPr/>
            </a:pPr>
            <a:endParaRPr kumimoji="0" lang="da-DK" sz="28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p:txBody>
      </p:sp>
      <p:pic>
        <p:nvPicPr>
          <p:cNvPr id="8" name="Billede 7">
            <a:extLst>
              <a:ext uri="{FF2B5EF4-FFF2-40B4-BE49-F238E27FC236}">
                <a16:creationId xmlns:a16="http://schemas.microsoft.com/office/drawing/2014/main" id="{B6BE2939-595C-182D-38F1-DBE335E6D18A}"/>
              </a:ext>
            </a:extLst>
          </p:cNvPr>
          <p:cNvPicPr>
            <a:picLocks noChangeAspect="1"/>
          </p:cNvPicPr>
          <p:nvPr/>
        </p:nvPicPr>
        <p:blipFill>
          <a:blip r:embed="rId4"/>
          <a:stretch>
            <a:fillRect/>
          </a:stretch>
        </p:blipFill>
        <p:spPr>
          <a:xfrm rot="20149490">
            <a:off x="8403988" y="2933341"/>
            <a:ext cx="2615530" cy="3733589"/>
          </a:xfrm>
          <a:prstGeom prst="rect">
            <a:avLst/>
          </a:prstGeom>
        </p:spPr>
      </p:pic>
      <p:pic>
        <p:nvPicPr>
          <p:cNvPr id="6" name="Billede 5">
            <a:extLst>
              <a:ext uri="{FF2B5EF4-FFF2-40B4-BE49-F238E27FC236}">
                <a16:creationId xmlns:a16="http://schemas.microsoft.com/office/drawing/2014/main" id="{71FE1F3A-4565-07F7-AC8A-3F42844CAC4F}"/>
              </a:ext>
            </a:extLst>
          </p:cNvPr>
          <p:cNvPicPr>
            <a:picLocks noChangeAspect="1"/>
          </p:cNvPicPr>
          <p:nvPr/>
        </p:nvPicPr>
        <p:blipFill>
          <a:blip r:embed="rId5"/>
          <a:stretch>
            <a:fillRect/>
          </a:stretch>
        </p:blipFill>
        <p:spPr>
          <a:xfrm>
            <a:off x="9297593" y="2554608"/>
            <a:ext cx="2714278" cy="3906981"/>
          </a:xfrm>
          <a:prstGeom prst="rect">
            <a:avLst/>
          </a:prstGeom>
        </p:spPr>
      </p:pic>
      <p:pic>
        <p:nvPicPr>
          <p:cNvPr id="10" name="Billede 9">
            <a:extLst>
              <a:ext uri="{FF2B5EF4-FFF2-40B4-BE49-F238E27FC236}">
                <a16:creationId xmlns:a16="http://schemas.microsoft.com/office/drawing/2014/main" id="{A17D2D94-C629-C78C-A64F-F0B19D8567C2}"/>
              </a:ext>
            </a:extLst>
          </p:cNvPr>
          <p:cNvPicPr>
            <a:picLocks noChangeAspect="1"/>
          </p:cNvPicPr>
          <p:nvPr/>
        </p:nvPicPr>
        <p:blipFill>
          <a:blip r:embed="rId6"/>
          <a:stretch>
            <a:fillRect/>
          </a:stretch>
        </p:blipFill>
        <p:spPr>
          <a:xfrm rot="631376">
            <a:off x="10255509" y="2915081"/>
            <a:ext cx="2760135" cy="3906981"/>
          </a:xfrm>
          <a:prstGeom prst="rect">
            <a:avLst/>
          </a:prstGeom>
        </p:spPr>
      </p:pic>
      <p:pic>
        <p:nvPicPr>
          <p:cNvPr id="7" name="Billede 6" descr="Et billede, der indeholder mønster, pixel, design&#10;&#10;Indhold genereret af kunstig intelligens kan være forkert.">
            <a:extLst>
              <a:ext uri="{FF2B5EF4-FFF2-40B4-BE49-F238E27FC236}">
                <a16:creationId xmlns:a16="http://schemas.microsoft.com/office/drawing/2014/main" id="{0EFBA331-943B-6F45-E6DE-B967FE7F5FA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50617" y="4993595"/>
            <a:ext cx="1467994" cy="1467994"/>
          </a:xfrm>
          <a:prstGeom prst="rect">
            <a:avLst/>
          </a:prstGeom>
        </p:spPr>
      </p:pic>
    </p:spTree>
    <p:extLst>
      <p:ext uri="{BB962C8B-B14F-4D97-AF65-F5344CB8AC3E}">
        <p14:creationId xmlns:p14="http://schemas.microsoft.com/office/powerpoint/2010/main" val="141735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93046-D65A-FEA7-9DD9-654E4965E0D3}"/>
              </a:ext>
            </a:extLst>
          </p:cNvPr>
          <p:cNvSpPr>
            <a:spLocks noGrp="1"/>
          </p:cNvSpPr>
          <p:nvPr>
            <p:ph type="title"/>
          </p:nvPr>
        </p:nvSpPr>
        <p:spPr/>
        <p:txBody>
          <a:bodyPr/>
          <a:lstStyle/>
          <a:p>
            <a:r>
              <a:rPr lang="da-DK" dirty="0"/>
              <a:t>De nye opdateringer</a:t>
            </a:r>
          </a:p>
        </p:txBody>
      </p:sp>
    </p:spTree>
    <p:extLst>
      <p:ext uri="{BB962C8B-B14F-4D97-AF65-F5344CB8AC3E}">
        <p14:creationId xmlns:p14="http://schemas.microsoft.com/office/powerpoint/2010/main" val="2092320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502A7-ADAC-A712-F3F6-4301CF3A5D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FC4BB0-34A5-4D79-7E09-C19335B9A2DC}"/>
              </a:ext>
            </a:extLst>
          </p:cNvPr>
          <p:cNvSpPr>
            <a:spLocks noGrp="1"/>
          </p:cNvSpPr>
          <p:nvPr>
            <p:ph type="title"/>
          </p:nvPr>
        </p:nvSpPr>
        <p:spPr>
          <a:xfrm>
            <a:off x="679585" y="773238"/>
            <a:ext cx="8738736" cy="1433649"/>
          </a:xfrm>
        </p:spPr>
        <p:txBody>
          <a:bodyPr/>
          <a:lstStyle/>
          <a:p>
            <a:r>
              <a:rPr lang="da-DK" sz="5400" dirty="0"/>
              <a:t>De nye opdateringer i appen</a:t>
            </a:r>
          </a:p>
        </p:txBody>
      </p:sp>
      <p:sp>
        <p:nvSpPr>
          <p:cNvPr id="3" name="Rektangel 2">
            <a:extLst>
              <a:ext uri="{FF2B5EF4-FFF2-40B4-BE49-F238E27FC236}">
                <a16:creationId xmlns:a16="http://schemas.microsoft.com/office/drawing/2014/main" id="{DDFEDC30-0561-4D5C-0C30-8BBA9D2DFCD7}"/>
              </a:ext>
            </a:extLst>
          </p:cNvPr>
          <p:cNvSpPr/>
          <p:nvPr/>
        </p:nvSpPr>
        <p:spPr>
          <a:xfrm>
            <a:off x="679585" y="2025908"/>
            <a:ext cx="5522181" cy="452431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Fjernelse af valgmuligheden “Intet valg” under kommune-tilknytning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4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Ingen låste sessioner i forløbene, hvilket betyder større fleksibilitet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4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Mulighed for at have flere forløb i gang samtidigt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4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Forbedringer af webtilgængeligheden – bl.a. øget kontrast og optimering af tastaturnavigation</a:t>
            </a:r>
          </a:p>
        </p:txBody>
      </p:sp>
      <p:sp>
        <p:nvSpPr>
          <p:cNvPr id="4" name="Tekstfelt 3">
            <a:extLst>
              <a:ext uri="{FF2B5EF4-FFF2-40B4-BE49-F238E27FC236}">
                <a16:creationId xmlns:a16="http://schemas.microsoft.com/office/drawing/2014/main" id="{B3D42E20-69F9-ED10-82B6-4B093A153E41}"/>
              </a:ext>
            </a:extLst>
          </p:cNvPr>
          <p:cNvSpPr txBox="1"/>
          <p:nvPr/>
        </p:nvSpPr>
        <p:spPr>
          <a:xfrm>
            <a:off x="7832035" y="3090670"/>
            <a:ext cx="3518452" cy="1569660"/>
          </a:xfrm>
          <a:prstGeom prst="rect">
            <a:avLst/>
          </a:prstGeom>
          <a:noFill/>
        </p:spPr>
        <p:txBody>
          <a:bodyPr wrap="square" rtlCol="0">
            <a:spAutoFit/>
          </a:bodyPr>
          <a:lstStyle/>
          <a:p>
            <a:r>
              <a:rPr lang="da-DK" sz="2400" b="1" dirty="0">
                <a:solidFill>
                  <a:schemeClr val="tx2"/>
                </a:solidFill>
              </a:rPr>
              <a:t>Hvordan er de nye opdateringer i ‘Mit Liv – Min sundhed’ blevet modtaget? </a:t>
            </a:r>
          </a:p>
        </p:txBody>
      </p:sp>
      <p:sp>
        <p:nvSpPr>
          <p:cNvPr id="5" name="Ellipse 4">
            <a:extLst>
              <a:ext uri="{FF2B5EF4-FFF2-40B4-BE49-F238E27FC236}">
                <a16:creationId xmlns:a16="http://schemas.microsoft.com/office/drawing/2014/main" id="{FFACE18B-0F4A-64EF-BB57-49E7C2CC3317}"/>
              </a:ext>
            </a:extLst>
          </p:cNvPr>
          <p:cNvSpPr/>
          <p:nvPr/>
        </p:nvSpPr>
        <p:spPr>
          <a:xfrm>
            <a:off x="7268407" y="2652987"/>
            <a:ext cx="4244008" cy="2445026"/>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05892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Tak for i dag!</a:t>
            </a:r>
            <a:br>
              <a:rPr lang="da-DK" dirty="0"/>
            </a:br>
            <a:br>
              <a:rPr lang="da-DK" dirty="0"/>
            </a:br>
            <a:r>
              <a:rPr lang="da-DK" sz="6600" dirty="0"/>
              <a:t>Næste møde er d. 24. februar</a:t>
            </a:r>
            <a:br>
              <a:rPr lang="da-DK" sz="6600" dirty="0"/>
            </a:br>
            <a:r>
              <a:rPr lang="da-DK" sz="2400" dirty="0"/>
              <a:t>Fokus: </a:t>
            </a:r>
            <a:r>
              <a:rPr lang="da-DK" sz="2400" b="0" dirty="0"/>
              <a:t>Kommunikation af appen</a:t>
            </a:r>
            <a:endParaRPr lang="da-DK" b="0" dirty="0"/>
          </a:p>
        </p:txBody>
      </p:sp>
    </p:spTree>
    <p:extLst>
      <p:ext uri="{BB962C8B-B14F-4D97-AF65-F5344CB8AC3E}">
        <p14:creationId xmlns:p14="http://schemas.microsoft.com/office/powerpoint/2010/main" val="296026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9584" y="800100"/>
            <a:ext cx="10780579" cy="1227483"/>
          </a:xfrm>
        </p:spPr>
        <p:txBody>
          <a:bodyPr/>
          <a:lstStyle/>
          <a:p>
            <a:r>
              <a:rPr lang="da-DK" sz="6000" dirty="0"/>
              <a:t>Serviceinfo</a:t>
            </a:r>
            <a:endParaRPr lang="da-DK" sz="6000" dirty="0">
              <a:solidFill>
                <a:schemeClr val="tx2"/>
              </a:solidFill>
            </a:endParaRPr>
          </a:p>
        </p:txBody>
      </p:sp>
      <p:sp>
        <p:nvSpPr>
          <p:cNvPr id="3" name="Tekstfelt 2">
            <a:extLst>
              <a:ext uri="{FF2B5EF4-FFF2-40B4-BE49-F238E27FC236}">
                <a16:creationId xmlns:a16="http://schemas.microsoft.com/office/drawing/2014/main" id="{98D9DA5B-DC7D-5F13-6001-D0F1AF982D4A}"/>
              </a:ext>
            </a:extLst>
          </p:cNvPr>
          <p:cNvSpPr txBox="1"/>
          <p:nvPr/>
        </p:nvSpPr>
        <p:spPr>
          <a:xfrm>
            <a:off x="775253" y="2133912"/>
            <a:ext cx="10853530" cy="4708981"/>
          </a:xfrm>
          <a:prstGeom prst="rect">
            <a:avLst/>
          </a:prstGeom>
          <a:noFill/>
        </p:spPr>
        <p:txBody>
          <a:bodyPr wrap="square" rtlCol="0">
            <a:spAutoFit/>
          </a:bodyPr>
          <a:lstStyle/>
          <a:p>
            <a:r>
              <a:rPr lang="da-DK" sz="3200" b="1" dirty="0">
                <a:solidFill>
                  <a:schemeClr val="bg1"/>
                </a:solidFill>
              </a:rPr>
              <a:t>Nyhedsbrevet</a:t>
            </a:r>
          </a:p>
          <a:p>
            <a:pPr marL="571500" indent="-571500">
              <a:buFont typeface="Arial" panose="020B0604020202020204" pitchFamily="34" charset="0"/>
              <a:buChar char="•"/>
            </a:pPr>
            <a:r>
              <a:rPr lang="da-DK" sz="2800" dirty="0">
                <a:solidFill>
                  <a:schemeClr val="bg1"/>
                </a:solidFill>
              </a:rPr>
              <a:t>Fremadrettet vil kun de implementeringsansvarlige, partnerkredsmedlemmer og styregruppemedlemmer modtage Nyhedsbrevet. Man er velkommen til at videresende.</a:t>
            </a:r>
          </a:p>
          <a:p>
            <a:pPr marL="1028700" lvl="1" indent="-571500">
              <a:buFont typeface="Arial" panose="020B0604020202020204" pitchFamily="34" charset="0"/>
              <a:buChar char="•"/>
            </a:pPr>
            <a:r>
              <a:rPr lang="da-DK" sz="2800" dirty="0">
                <a:solidFill>
                  <a:schemeClr val="bg1"/>
                </a:solidFill>
              </a:rPr>
              <a:t>Det kan også tilgås på hjemmesiden</a:t>
            </a:r>
          </a:p>
          <a:p>
            <a:pPr marL="571500" indent="-571500">
              <a:buFont typeface="Arial" panose="020B0604020202020204" pitchFamily="34" charset="0"/>
              <a:buChar char="•"/>
            </a:pPr>
            <a:endParaRPr lang="da-DK" sz="3200" dirty="0">
              <a:solidFill>
                <a:schemeClr val="bg1"/>
              </a:solidFill>
            </a:endParaRPr>
          </a:p>
          <a:p>
            <a:r>
              <a:rPr lang="da-DK" sz="3200" b="1" dirty="0">
                <a:solidFill>
                  <a:schemeClr val="bg1"/>
                </a:solidFill>
              </a:rPr>
              <a:t>Sparringsmøder i 2026</a:t>
            </a:r>
          </a:p>
          <a:p>
            <a:pPr marL="571500" indent="-571500">
              <a:buFont typeface="Arial" panose="020B0604020202020204" pitchFamily="34" charset="0"/>
              <a:buChar char="•"/>
            </a:pPr>
            <a:r>
              <a:rPr lang="da-DK" sz="2800" dirty="0">
                <a:solidFill>
                  <a:schemeClr val="bg1"/>
                </a:solidFill>
              </a:rPr>
              <a:t>Nye datoer til sparringsmøder 2026 – én gang i kvartalet </a:t>
            </a:r>
          </a:p>
          <a:p>
            <a:pPr marL="1028700" lvl="1" indent="-571500">
              <a:buFont typeface="Arial" panose="020B0604020202020204" pitchFamily="34" charset="0"/>
              <a:buChar char="•"/>
            </a:pPr>
            <a:r>
              <a:rPr lang="da-DK" sz="2800" dirty="0">
                <a:solidFill>
                  <a:schemeClr val="bg1"/>
                </a:solidFill>
              </a:rPr>
              <a:t>Næstkommende møde vil være d. 24 november 2026</a:t>
            </a:r>
          </a:p>
          <a:p>
            <a:pPr marL="571500" indent="-571500">
              <a:buFont typeface="Arial" panose="020B0604020202020204" pitchFamily="34" charset="0"/>
              <a:buChar char="•"/>
            </a:pPr>
            <a:endParaRPr lang="da-DK" sz="3600" dirty="0">
              <a:solidFill>
                <a:schemeClr val="bg1"/>
              </a:solidFill>
            </a:endParaRPr>
          </a:p>
        </p:txBody>
      </p:sp>
    </p:spTree>
    <p:extLst>
      <p:ext uri="{BB962C8B-B14F-4D97-AF65-F5344CB8AC3E}">
        <p14:creationId xmlns:p14="http://schemas.microsoft.com/office/powerpoint/2010/main" val="329287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8A1D4-D3B3-50FD-773F-328535FFC5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CCFC4E-5B75-8FBF-7850-7FF06FFB764D}"/>
              </a:ext>
            </a:extLst>
          </p:cNvPr>
          <p:cNvSpPr>
            <a:spLocks noGrp="1"/>
          </p:cNvSpPr>
          <p:nvPr>
            <p:ph type="title"/>
          </p:nvPr>
        </p:nvSpPr>
        <p:spPr/>
        <p:txBody>
          <a:bodyPr/>
          <a:lstStyle/>
          <a:p>
            <a:r>
              <a:rPr lang="da-DK" sz="6000" dirty="0"/>
              <a:t>Introduktion til </a:t>
            </a:r>
            <a:r>
              <a:rPr lang="da-DK" sz="6000" i="1" dirty="0"/>
              <a:t>Kræfter</a:t>
            </a:r>
            <a:br>
              <a:rPr lang="da-DK" sz="6000" dirty="0"/>
            </a:br>
            <a:r>
              <a:rPr lang="da-DK" sz="5400" dirty="0"/>
              <a:t>- det nye kræftrehabiliteringsforløb</a:t>
            </a:r>
            <a:endParaRPr lang="da-DK" sz="6000" dirty="0">
              <a:solidFill>
                <a:schemeClr val="tx2"/>
              </a:solidFill>
            </a:endParaRPr>
          </a:p>
        </p:txBody>
      </p:sp>
      <p:sp>
        <p:nvSpPr>
          <p:cNvPr id="3" name="Tekstfelt 2">
            <a:extLst>
              <a:ext uri="{FF2B5EF4-FFF2-40B4-BE49-F238E27FC236}">
                <a16:creationId xmlns:a16="http://schemas.microsoft.com/office/drawing/2014/main" id="{E297F388-5E32-9C42-580B-2D8576A626BC}"/>
              </a:ext>
            </a:extLst>
          </p:cNvPr>
          <p:cNvSpPr txBox="1"/>
          <p:nvPr/>
        </p:nvSpPr>
        <p:spPr>
          <a:xfrm>
            <a:off x="954157" y="5526157"/>
            <a:ext cx="9730408" cy="646331"/>
          </a:xfrm>
          <a:prstGeom prst="rect">
            <a:avLst/>
          </a:prstGeom>
          <a:noFill/>
        </p:spPr>
        <p:txBody>
          <a:bodyPr wrap="square" rtlCol="0">
            <a:spAutoFit/>
          </a:bodyPr>
          <a:lstStyle/>
          <a:p>
            <a:r>
              <a:rPr lang="da-DK" sz="3600" b="1" dirty="0">
                <a:solidFill>
                  <a:schemeClr val="tx2"/>
                </a:solidFill>
              </a:rPr>
              <a:t>Skriv endelig spørgsmål i chatten løbende</a:t>
            </a:r>
            <a:endParaRPr lang="da-DK" sz="3600" b="1" dirty="0"/>
          </a:p>
        </p:txBody>
      </p:sp>
    </p:spTree>
    <p:extLst>
      <p:ext uri="{BB962C8B-B14F-4D97-AF65-F5344CB8AC3E}">
        <p14:creationId xmlns:p14="http://schemas.microsoft.com/office/powerpoint/2010/main" val="94974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ttyImages-2161229581">
            <a:hlinkClick r:id="" action="ppaction://media"/>
            <a:extLst>
              <a:ext uri="{FF2B5EF4-FFF2-40B4-BE49-F238E27FC236}">
                <a16:creationId xmlns:a16="http://schemas.microsoft.com/office/drawing/2014/main" id="{68908CFD-AC51-ED06-8977-4F4DCA43D2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1" cy="6858000"/>
          </a:xfrm>
          <a:prstGeom prst="rect">
            <a:avLst/>
          </a:prstGeom>
        </p:spPr>
      </p:pic>
      <p:sp>
        <p:nvSpPr>
          <p:cNvPr id="2" name="Titel 1">
            <a:extLst>
              <a:ext uri="{FF2B5EF4-FFF2-40B4-BE49-F238E27FC236}">
                <a16:creationId xmlns:a16="http://schemas.microsoft.com/office/drawing/2014/main" id="{705A4C1B-1166-A2C4-2D6D-14216521CECA}"/>
              </a:ext>
            </a:extLst>
          </p:cNvPr>
          <p:cNvSpPr>
            <a:spLocks noGrp="1"/>
          </p:cNvSpPr>
          <p:nvPr>
            <p:ph type="title"/>
          </p:nvPr>
        </p:nvSpPr>
        <p:spPr>
          <a:xfrm>
            <a:off x="703263" y="2309466"/>
            <a:ext cx="10756900" cy="931863"/>
          </a:xfrm>
        </p:spPr>
        <p:txBody>
          <a:bodyPr>
            <a:normAutofit fontScale="90000"/>
          </a:bodyPr>
          <a:lstStyle/>
          <a:p>
            <a:r>
              <a:rPr lang="en-US" sz="6000" dirty="0" err="1">
                <a:solidFill>
                  <a:schemeClr val="bg1"/>
                </a:solidFill>
              </a:rPr>
              <a:t>Udvikling</a:t>
            </a:r>
            <a:r>
              <a:rPr lang="en-US" sz="6000" dirty="0">
                <a:solidFill>
                  <a:schemeClr val="bg1"/>
                </a:solidFill>
              </a:rPr>
              <a:t>, </a:t>
            </a:r>
            <a:r>
              <a:rPr lang="en-US" sz="6000" dirty="0" err="1">
                <a:solidFill>
                  <a:schemeClr val="bg1"/>
                </a:solidFill>
              </a:rPr>
              <a:t>afprøvning</a:t>
            </a:r>
            <a:r>
              <a:rPr lang="en-US" sz="6000" dirty="0">
                <a:solidFill>
                  <a:schemeClr val="bg1"/>
                </a:solidFill>
              </a:rPr>
              <a:t> og </a:t>
            </a:r>
            <a:r>
              <a:rPr lang="en-US" sz="6000" dirty="0" err="1">
                <a:solidFill>
                  <a:schemeClr val="bg1"/>
                </a:solidFill>
              </a:rPr>
              <a:t>evaluering</a:t>
            </a:r>
            <a:r>
              <a:rPr lang="en-US" sz="6000" dirty="0">
                <a:solidFill>
                  <a:schemeClr val="bg1"/>
                </a:solidFill>
              </a:rPr>
              <a:t> </a:t>
            </a:r>
            <a:r>
              <a:rPr lang="en-US" sz="6000" dirty="0" err="1">
                <a:solidFill>
                  <a:schemeClr val="bg1"/>
                </a:solidFill>
              </a:rPr>
              <a:t>af</a:t>
            </a:r>
            <a:r>
              <a:rPr lang="en-US" sz="6000" dirty="0">
                <a:solidFill>
                  <a:schemeClr val="bg1"/>
                </a:solidFill>
              </a:rPr>
              <a:t> </a:t>
            </a:r>
            <a:r>
              <a:rPr lang="en-US" sz="6000" dirty="0" err="1">
                <a:solidFill>
                  <a:schemeClr val="bg1"/>
                </a:solidFill>
              </a:rPr>
              <a:t>digitalt</a:t>
            </a:r>
            <a:r>
              <a:rPr lang="en-US" sz="6000" dirty="0">
                <a:solidFill>
                  <a:schemeClr val="bg1"/>
                </a:solidFill>
              </a:rPr>
              <a:t> </a:t>
            </a:r>
            <a:r>
              <a:rPr lang="en-US" sz="6000" dirty="0" err="1">
                <a:solidFill>
                  <a:schemeClr val="bg1"/>
                </a:solidFill>
              </a:rPr>
              <a:t>kræft-rehabiliteringsforløb</a:t>
            </a:r>
            <a:endParaRPr lang="da-DK" sz="6000" dirty="0">
              <a:solidFill>
                <a:schemeClr val="bg1"/>
              </a:solidFill>
            </a:endParaRPr>
          </a:p>
        </p:txBody>
      </p:sp>
      <p:pic>
        <p:nvPicPr>
          <p:cNvPr id="13" name="Grafik 12">
            <a:extLst>
              <a:ext uri="{FF2B5EF4-FFF2-40B4-BE49-F238E27FC236}">
                <a16:creationId xmlns:a16="http://schemas.microsoft.com/office/drawing/2014/main" id="{02A130B0-D08F-E541-3BBD-1FE625E4F168}"/>
              </a:ext>
            </a:extLst>
          </p:cNvPr>
          <p:cNvPicPr>
            <a:picLocks noChangeAspect="1"/>
          </p:cNvPicPr>
          <p:nvPr/>
        </p:nvPicPr>
        <p:blipFill>
          <a:blip r:embed="rId6">
            <a:extLst>
              <a:ext uri="{96DAC541-7B7A-43D3-8B79-37D633B846F1}">
                <asvg:svgBlip xmlns:asvg="http://schemas.microsoft.com/office/drawing/2016/SVG/main" r:embed="rId7"/>
              </a:ext>
            </a:extLst>
          </a:blip>
          <a:srcRect t="36184" b="37373"/>
          <a:stretch/>
        </p:blipFill>
        <p:spPr>
          <a:xfrm>
            <a:off x="4374923" y="-22050"/>
            <a:ext cx="3575957" cy="945626"/>
          </a:xfrm>
          <a:prstGeom prst="rect">
            <a:avLst/>
          </a:prstGeom>
        </p:spPr>
      </p:pic>
      <p:pic>
        <p:nvPicPr>
          <p:cNvPr id="5" name="Billede 4">
            <a:extLst>
              <a:ext uri="{FF2B5EF4-FFF2-40B4-BE49-F238E27FC236}">
                <a16:creationId xmlns:a16="http://schemas.microsoft.com/office/drawing/2014/main" id="{3639679F-273C-057F-624D-7B5C6053DAD0}"/>
              </a:ext>
            </a:extLst>
          </p:cNvPr>
          <p:cNvPicPr>
            <a:picLocks noChangeAspect="1"/>
          </p:cNvPicPr>
          <p:nvPr/>
        </p:nvPicPr>
        <p:blipFill>
          <a:blip r:embed="rId8"/>
          <a:stretch>
            <a:fillRect/>
          </a:stretch>
        </p:blipFill>
        <p:spPr>
          <a:xfrm>
            <a:off x="0" y="-21010"/>
            <a:ext cx="4374923" cy="944586"/>
          </a:xfrm>
          <a:prstGeom prst="rect">
            <a:avLst/>
          </a:prstGeom>
        </p:spPr>
      </p:pic>
    </p:spTree>
    <p:extLst>
      <p:ext uri="{BB962C8B-B14F-4D97-AF65-F5344CB8AC3E}">
        <p14:creationId xmlns:p14="http://schemas.microsoft.com/office/powerpoint/2010/main" val="7992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049DD-91B9-AF60-20BE-683C286D5B13}"/>
              </a:ext>
            </a:extLst>
          </p:cNvPr>
          <p:cNvSpPr>
            <a:spLocks noGrp="1"/>
          </p:cNvSpPr>
          <p:nvPr>
            <p:ph type="title"/>
          </p:nvPr>
        </p:nvSpPr>
        <p:spPr>
          <a:xfrm>
            <a:off x="703428" y="765900"/>
            <a:ext cx="8308809" cy="930551"/>
          </a:xfrm>
        </p:spPr>
        <p:txBody>
          <a:bodyPr anchor="t">
            <a:normAutofit/>
          </a:bodyPr>
          <a:lstStyle/>
          <a:p>
            <a:r>
              <a:rPr lang="da-DK" dirty="0"/>
              <a:t>Joint Action </a:t>
            </a:r>
            <a:r>
              <a:rPr lang="da-DK" dirty="0" err="1"/>
              <a:t>Prevent</a:t>
            </a:r>
            <a:r>
              <a:rPr lang="da-DK" dirty="0"/>
              <a:t> NCD</a:t>
            </a:r>
          </a:p>
        </p:txBody>
      </p:sp>
      <p:sp>
        <p:nvSpPr>
          <p:cNvPr id="5" name="Plassholder for tekst 3">
            <a:extLst>
              <a:ext uri="{FF2B5EF4-FFF2-40B4-BE49-F238E27FC236}">
                <a16:creationId xmlns:a16="http://schemas.microsoft.com/office/drawing/2014/main" id="{37504B24-8188-DF73-3177-11D605A009CE}"/>
              </a:ext>
            </a:extLst>
          </p:cNvPr>
          <p:cNvSpPr>
            <a:spLocks noGrp="1"/>
          </p:cNvSpPr>
          <p:nvPr>
            <p:ph idx="1"/>
          </p:nvPr>
        </p:nvSpPr>
        <p:spPr>
          <a:xfrm>
            <a:off x="721368" y="1871077"/>
            <a:ext cx="5910659" cy="4186823"/>
          </a:xfrm>
        </p:spPr>
        <p:txBody>
          <a:bodyPr>
            <a:normAutofit/>
          </a:bodyPr>
          <a:lstStyle/>
          <a:p>
            <a:pPr marL="0" indent="0">
              <a:buNone/>
            </a:pPr>
            <a:endParaRPr lang="da-DK" sz="1400" dirty="0"/>
          </a:p>
          <a:p>
            <a:pPr marL="0" indent="0">
              <a:buNone/>
            </a:pPr>
            <a:r>
              <a:rPr lang="da-DK" sz="1400" dirty="0">
                <a:solidFill>
                  <a:schemeClr val="tx1"/>
                </a:solidFill>
              </a:rPr>
              <a:t>På baggrund af ”</a:t>
            </a:r>
            <a:r>
              <a:rPr lang="da-DK" sz="1400" i="1" dirty="0" err="1">
                <a:solidFill>
                  <a:schemeClr val="tx1"/>
                </a:solidFill>
              </a:rPr>
              <a:t>EUs</a:t>
            </a:r>
            <a:r>
              <a:rPr lang="da-DK" sz="1400" i="1" dirty="0">
                <a:solidFill>
                  <a:schemeClr val="tx1"/>
                </a:solidFill>
              </a:rPr>
              <a:t> </a:t>
            </a:r>
            <a:r>
              <a:rPr lang="da-DK" sz="1400" i="1" dirty="0" err="1">
                <a:solidFill>
                  <a:schemeClr val="tx1"/>
                </a:solidFill>
              </a:rPr>
              <a:t>Beating</a:t>
            </a:r>
            <a:r>
              <a:rPr lang="da-DK" sz="1400" i="1" dirty="0">
                <a:solidFill>
                  <a:schemeClr val="tx1"/>
                </a:solidFill>
              </a:rPr>
              <a:t> Cancer Plan</a:t>
            </a:r>
            <a:r>
              <a:rPr lang="da-DK" sz="1400" dirty="0">
                <a:solidFill>
                  <a:schemeClr val="tx1"/>
                </a:solidFill>
              </a:rPr>
              <a:t>” og på baggrund af behovet for at adressere kroniske lidelser og kræft </a:t>
            </a:r>
          </a:p>
          <a:p>
            <a:pPr marL="0" indent="0">
              <a:buNone/>
            </a:pPr>
            <a:r>
              <a:rPr lang="da-DK" sz="1400" dirty="0">
                <a:solidFill>
                  <a:schemeClr val="tx1"/>
                </a:solidFill>
              </a:rPr>
              <a:t>vil det rekordstore </a:t>
            </a:r>
            <a:r>
              <a:rPr lang="da-DK" sz="1400" b="1" dirty="0">
                <a:solidFill>
                  <a:schemeClr val="tx1"/>
                </a:solidFill>
              </a:rPr>
              <a:t>Joint Action – </a:t>
            </a:r>
            <a:r>
              <a:rPr lang="da-DK" sz="1400" b="1" dirty="0" err="1">
                <a:solidFill>
                  <a:schemeClr val="tx1"/>
                </a:solidFill>
              </a:rPr>
              <a:t>Prevent</a:t>
            </a:r>
            <a:r>
              <a:rPr lang="da-DK" sz="1400" b="1" dirty="0">
                <a:solidFill>
                  <a:schemeClr val="tx1"/>
                </a:solidFill>
              </a:rPr>
              <a:t> NCD</a:t>
            </a:r>
            <a:r>
              <a:rPr lang="da-DK" sz="1400" dirty="0">
                <a:solidFill>
                  <a:schemeClr val="tx1"/>
                </a:solidFill>
              </a:rPr>
              <a:t> med sine </a:t>
            </a:r>
            <a:r>
              <a:rPr lang="da-DK" sz="1400" b="1" dirty="0">
                <a:solidFill>
                  <a:schemeClr val="tx2"/>
                </a:solidFill>
              </a:rPr>
              <a:t>95 millioner euro</a:t>
            </a:r>
            <a:r>
              <a:rPr lang="da-DK" sz="1400" dirty="0">
                <a:solidFill>
                  <a:schemeClr val="tx1"/>
                </a:solidFill>
              </a:rPr>
              <a:t>:</a:t>
            </a:r>
          </a:p>
          <a:p>
            <a:pPr marL="0" indent="0">
              <a:buNone/>
            </a:pPr>
            <a:endParaRPr lang="da-DK" sz="1400" b="1" u="sng" dirty="0">
              <a:solidFill>
                <a:schemeClr val="tx1"/>
              </a:solidFill>
            </a:endParaRPr>
          </a:p>
          <a:p>
            <a:pPr marL="0" indent="0">
              <a:buNone/>
            </a:pPr>
            <a:r>
              <a:rPr lang="da-DK" sz="1400" b="1" u="sng" dirty="0">
                <a:solidFill>
                  <a:schemeClr val="tx1"/>
                </a:solidFill>
              </a:rPr>
              <a:t>Reducere byrden af kræft og andre kroniske lidelser </a:t>
            </a:r>
            <a:r>
              <a:rPr lang="da-DK" sz="1400" dirty="0">
                <a:solidFill>
                  <a:schemeClr val="tx1"/>
                </a:solidFill>
              </a:rPr>
              <a:t>vha. forebyggende tiltag</a:t>
            </a:r>
          </a:p>
          <a:p>
            <a:pPr marL="0" indent="0">
              <a:buNone/>
            </a:pPr>
            <a:endParaRPr lang="da-DK" sz="1400" dirty="0">
              <a:solidFill>
                <a:schemeClr val="tx1"/>
              </a:solidFill>
            </a:endParaRPr>
          </a:p>
          <a:p>
            <a:pPr marL="0" indent="0">
              <a:buNone/>
            </a:pPr>
            <a:r>
              <a:rPr lang="da-DK" sz="1400" b="0" i="0" u="none" strike="noStrike" baseline="0" dirty="0">
                <a:solidFill>
                  <a:schemeClr val="tx1"/>
                </a:solidFill>
              </a:rPr>
              <a:t>Hoved koncepter:</a:t>
            </a:r>
          </a:p>
          <a:p>
            <a:r>
              <a:rPr lang="da-DK" sz="1400" b="0" i="0" u="none" strike="noStrike" baseline="0" dirty="0">
                <a:solidFill>
                  <a:schemeClr val="tx1"/>
                </a:solidFill>
              </a:rPr>
              <a:t>Både </a:t>
            </a:r>
            <a:r>
              <a:rPr lang="da-DK" sz="1400" b="1" u="sng" dirty="0">
                <a:solidFill>
                  <a:schemeClr val="tx1"/>
                </a:solidFill>
              </a:rPr>
              <a:t>individuelt</a:t>
            </a:r>
            <a:r>
              <a:rPr lang="da-DK" sz="1400" b="0" i="0" u="none" strike="noStrike" baseline="0" dirty="0">
                <a:solidFill>
                  <a:schemeClr val="tx1"/>
                </a:solidFill>
              </a:rPr>
              <a:t> og </a:t>
            </a:r>
            <a:r>
              <a:rPr lang="da-DK" sz="1400" b="1" i="0" u="sng" strike="noStrike" baseline="0" dirty="0">
                <a:solidFill>
                  <a:schemeClr val="tx1"/>
                </a:solidFill>
              </a:rPr>
              <a:t>samfundsmæssig</a:t>
            </a:r>
            <a:r>
              <a:rPr lang="da-DK" sz="1400" b="0" i="0" u="none" strike="noStrike" baseline="0" dirty="0">
                <a:solidFill>
                  <a:schemeClr val="tx1"/>
                </a:solidFill>
              </a:rPr>
              <a:t>t</a:t>
            </a:r>
            <a:r>
              <a:rPr lang="da-DK" sz="1400" b="0" i="0" u="none" strike="noStrike" dirty="0">
                <a:solidFill>
                  <a:schemeClr val="tx1"/>
                </a:solidFill>
              </a:rPr>
              <a:t> niveau</a:t>
            </a:r>
            <a:endParaRPr lang="da-DK" sz="1400" b="0" i="0" u="none" strike="noStrike" baseline="0" dirty="0">
              <a:solidFill>
                <a:schemeClr val="tx1"/>
              </a:solidFill>
            </a:endParaRPr>
          </a:p>
          <a:p>
            <a:r>
              <a:rPr lang="da-DK" sz="1400" b="1" i="0" u="sng" strike="noStrike" baseline="0" dirty="0">
                <a:solidFill>
                  <a:schemeClr val="tx1"/>
                </a:solidFill>
              </a:rPr>
              <a:t>Holistisk tilgang</a:t>
            </a:r>
            <a:r>
              <a:rPr lang="da-DK" sz="1400" b="1" u="sng" dirty="0">
                <a:solidFill>
                  <a:schemeClr val="tx1"/>
                </a:solidFill>
              </a:rPr>
              <a:t> </a:t>
            </a:r>
            <a:r>
              <a:rPr lang="da-DK" sz="1400" dirty="0">
                <a:solidFill>
                  <a:schemeClr val="tx1"/>
                </a:solidFill>
              </a:rPr>
              <a:t>til patienter og borgere – på tværs af grænser</a:t>
            </a:r>
          </a:p>
          <a:p>
            <a:r>
              <a:rPr lang="da-DK" sz="1400" i="0" strike="noStrike" baseline="0" dirty="0">
                <a:solidFill>
                  <a:schemeClr val="tx1"/>
                </a:solidFill>
              </a:rPr>
              <a:t>Handling</a:t>
            </a:r>
            <a:r>
              <a:rPr lang="da-DK" sz="1400" i="0" strike="noStrike" dirty="0">
                <a:solidFill>
                  <a:schemeClr val="tx1"/>
                </a:solidFill>
              </a:rPr>
              <a:t> og implementering er i højsædet</a:t>
            </a:r>
          </a:p>
          <a:p>
            <a:r>
              <a:rPr lang="da-DK" sz="1400" dirty="0">
                <a:solidFill>
                  <a:schemeClr val="tx1"/>
                </a:solidFill>
              </a:rPr>
              <a:t>Adressere </a:t>
            </a:r>
            <a:r>
              <a:rPr lang="da-DK" sz="1400" b="1" u="sng" dirty="0">
                <a:solidFill>
                  <a:schemeClr val="tx1"/>
                </a:solidFill>
              </a:rPr>
              <a:t>ulighed i sundhed</a:t>
            </a:r>
          </a:p>
          <a:p>
            <a:endParaRPr lang="da-DK" sz="1300" i="0" strike="noStrike" dirty="0"/>
          </a:p>
        </p:txBody>
      </p:sp>
      <p:pic>
        <p:nvPicPr>
          <p:cNvPr id="6" name="Billede 5">
            <a:extLst>
              <a:ext uri="{FF2B5EF4-FFF2-40B4-BE49-F238E27FC236}">
                <a16:creationId xmlns:a16="http://schemas.microsoft.com/office/drawing/2014/main" id="{23574C7D-96B7-9133-B040-5CE1715E1AF0}"/>
              </a:ext>
            </a:extLst>
          </p:cNvPr>
          <p:cNvPicPr>
            <a:picLocks noChangeAspect="1"/>
          </p:cNvPicPr>
          <p:nvPr/>
        </p:nvPicPr>
        <p:blipFill>
          <a:blip r:embed="rId3"/>
          <a:stretch>
            <a:fillRect/>
          </a:stretch>
        </p:blipFill>
        <p:spPr>
          <a:xfrm>
            <a:off x="7386686" y="1871077"/>
            <a:ext cx="2962178" cy="4186823"/>
          </a:xfrm>
          <a:prstGeom prst="rect">
            <a:avLst/>
          </a:prstGeom>
          <a:noFill/>
        </p:spPr>
      </p:pic>
    </p:spTree>
    <p:extLst>
      <p:ext uri="{BB962C8B-B14F-4D97-AF65-F5344CB8AC3E}">
        <p14:creationId xmlns:p14="http://schemas.microsoft.com/office/powerpoint/2010/main" val="268046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1383C591-5BE1-257E-2F48-7978099376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480" y="1566857"/>
            <a:ext cx="6935548" cy="4987054"/>
          </a:xfrm>
          <a:prstGeom prst="rect">
            <a:avLst/>
          </a:prstGeom>
        </p:spPr>
      </p:pic>
      <p:sp>
        <p:nvSpPr>
          <p:cNvPr id="2" name="Titel 1">
            <a:extLst>
              <a:ext uri="{FF2B5EF4-FFF2-40B4-BE49-F238E27FC236}">
                <a16:creationId xmlns:a16="http://schemas.microsoft.com/office/drawing/2014/main" id="{1A66A887-0056-A0E1-3E3F-835E8AF81386}"/>
              </a:ext>
            </a:extLst>
          </p:cNvPr>
          <p:cNvSpPr>
            <a:spLocks noGrp="1"/>
          </p:cNvSpPr>
          <p:nvPr>
            <p:ph type="title"/>
          </p:nvPr>
        </p:nvSpPr>
        <p:spPr/>
        <p:txBody>
          <a:bodyPr/>
          <a:lstStyle/>
          <a:p>
            <a:r>
              <a:rPr lang="da-DK" dirty="0"/>
              <a:t>Arbejdspakke 10.4.4</a:t>
            </a:r>
          </a:p>
        </p:txBody>
      </p:sp>
      <p:pic>
        <p:nvPicPr>
          <p:cNvPr id="4" name="Billede 3">
            <a:extLst>
              <a:ext uri="{FF2B5EF4-FFF2-40B4-BE49-F238E27FC236}">
                <a16:creationId xmlns:a16="http://schemas.microsoft.com/office/drawing/2014/main" id="{045E555A-B3CC-7233-9C42-EBF76E02B160}"/>
              </a:ext>
            </a:extLst>
          </p:cNvPr>
          <p:cNvPicPr>
            <a:picLocks noChangeAspect="1"/>
          </p:cNvPicPr>
          <p:nvPr/>
        </p:nvPicPr>
        <p:blipFill>
          <a:blip r:embed="rId4"/>
          <a:stretch>
            <a:fillRect/>
          </a:stretch>
        </p:blipFill>
        <p:spPr>
          <a:xfrm rot="20135838">
            <a:off x="7640494" y="1875655"/>
            <a:ext cx="4424363" cy="5086913"/>
          </a:xfrm>
          <a:prstGeom prst="rect">
            <a:avLst/>
          </a:prstGeom>
        </p:spPr>
      </p:pic>
      <p:pic>
        <p:nvPicPr>
          <p:cNvPr id="5" name="Billede 4">
            <a:extLst>
              <a:ext uri="{FF2B5EF4-FFF2-40B4-BE49-F238E27FC236}">
                <a16:creationId xmlns:a16="http://schemas.microsoft.com/office/drawing/2014/main" id="{5BB3A0F2-47B5-8D0D-5CDF-49D70AC498EB}"/>
              </a:ext>
            </a:extLst>
          </p:cNvPr>
          <p:cNvPicPr>
            <a:picLocks noChangeAspect="1"/>
          </p:cNvPicPr>
          <p:nvPr/>
        </p:nvPicPr>
        <p:blipFill>
          <a:blip r:embed="rId5"/>
          <a:stretch>
            <a:fillRect/>
          </a:stretch>
        </p:blipFill>
        <p:spPr>
          <a:xfrm rot="185922">
            <a:off x="7045182" y="1065967"/>
            <a:ext cx="4657725" cy="1062150"/>
          </a:xfrm>
          <a:prstGeom prst="rect">
            <a:avLst/>
          </a:prstGeom>
        </p:spPr>
      </p:pic>
    </p:spTree>
    <p:extLst>
      <p:ext uri="{BB962C8B-B14F-4D97-AF65-F5344CB8AC3E}">
        <p14:creationId xmlns:p14="http://schemas.microsoft.com/office/powerpoint/2010/main" val="370417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B357A-7F93-90E8-108C-DD81C6CD1C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3CDAB1-78ED-5CC7-09F1-0C33C7524F44}"/>
              </a:ext>
            </a:extLst>
          </p:cNvPr>
          <p:cNvSpPr>
            <a:spLocks noGrp="1"/>
          </p:cNvSpPr>
          <p:nvPr>
            <p:ph type="title"/>
          </p:nvPr>
        </p:nvSpPr>
        <p:spPr>
          <a:xfrm>
            <a:off x="703428" y="765900"/>
            <a:ext cx="8308809" cy="930551"/>
          </a:xfrm>
        </p:spPr>
        <p:txBody>
          <a:bodyPr anchor="t">
            <a:normAutofit/>
          </a:bodyPr>
          <a:lstStyle/>
          <a:p>
            <a:r>
              <a:rPr lang="da-DK" dirty="0"/>
              <a:t>Formål</a:t>
            </a:r>
          </a:p>
        </p:txBody>
      </p:sp>
      <p:graphicFrame>
        <p:nvGraphicFramePr>
          <p:cNvPr id="7" name="Pladsholder til indhold 2">
            <a:extLst>
              <a:ext uri="{FF2B5EF4-FFF2-40B4-BE49-F238E27FC236}">
                <a16:creationId xmlns:a16="http://schemas.microsoft.com/office/drawing/2014/main" id="{D936A677-441A-9DBE-8990-100A1BDC7A2F}"/>
              </a:ext>
            </a:extLst>
          </p:cNvPr>
          <p:cNvGraphicFramePr>
            <a:graphicFrameLocks noGrp="1"/>
          </p:cNvGraphicFramePr>
          <p:nvPr>
            <p:ph idx="1"/>
            <p:extLst>
              <p:ext uri="{D42A27DB-BD31-4B8C-83A1-F6EECF244321}">
                <p14:modId xmlns:p14="http://schemas.microsoft.com/office/powerpoint/2010/main" val="3399706620"/>
              </p:ext>
            </p:extLst>
          </p:nvPr>
        </p:nvGraphicFramePr>
        <p:xfrm>
          <a:off x="199697" y="231229"/>
          <a:ext cx="11708523" cy="6626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7">
            <a:extLst>
              <a:ext uri="{FF2B5EF4-FFF2-40B4-BE49-F238E27FC236}">
                <a16:creationId xmlns:a16="http://schemas.microsoft.com/office/drawing/2014/main" id="{9AC6167E-08FF-17D1-9364-62EEF5AE180A}"/>
              </a:ext>
            </a:extLst>
          </p:cNvPr>
          <p:cNvSpPr txBox="1"/>
          <p:nvPr/>
        </p:nvSpPr>
        <p:spPr>
          <a:xfrm>
            <a:off x="556591" y="5168770"/>
            <a:ext cx="2371225" cy="923330"/>
          </a:xfrm>
          <a:prstGeom prst="rect">
            <a:avLst/>
          </a:prstGeom>
          <a:noFill/>
        </p:spPr>
        <p:txBody>
          <a:bodyPr wrap="square" rtlCol="0">
            <a:spAutoFit/>
          </a:bodyPr>
          <a:lstStyle/>
          <a:p>
            <a:r>
              <a:rPr lang="da-DK" b="1" dirty="0"/>
              <a:t>Rapporter:</a:t>
            </a:r>
          </a:p>
          <a:p>
            <a:pPr marL="285750" indent="-285750">
              <a:buFontTx/>
              <a:buChar char="-"/>
            </a:pPr>
            <a:r>
              <a:rPr lang="da-DK" dirty="0"/>
              <a:t>Evalueringsrapport</a:t>
            </a:r>
          </a:p>
          <a:p>
            <a:pPr marL="285750" indent="-285750">
              <a:buFontTx/>
              <a:buChar char="-"/>
            </a:pPr>
            <a:r>
              <a:rPr lang="da-DK" dirty="0" err="1"/>
              <a:t>Concept</a:t>
            </a:r>
            <a:r>
              <a:rPr lang="da-DK" dirty="0"/>
              <a:t> </a:t>
            </a:r>
            <a:r>
              <a:rPr lang="da-DK" dirty="0" err="1"/>
              <a:t>report</a:t>
            </a:r>
            <a:endParaRPr lang="da-DK" dirty="0"/>
          </a:p>
        </p:txBody>
      </p:sp>
      <p:cxnSp>
        <p:nvCxnSpPr>
          <p:cNvPr id="11" name="Forbindelse: vinklet 10">
            <a:extLst>
              <a:ext uri="{FF2B5EF4-FFF2-40B4-BE49-F238E27FC236}">
                <a16:creationId xmlns:a16="http://schemas.microsoft.com/office/drawing/2014/main" id="{730716A9-A654-934D-0D7E-E6052059C0B1}"/>
              </a:ext>
            </a:extLst>
          </p:cNvPr>
          <p:cNvCxnSpPr>
            <a:cxnSpLocks/>
          </p:cNvCxnSpPr>
          <p:nvPr/>
        </p:nvCxnSpPr>
        <p:spPr>
          <a:xfrm rot="10800000" flipV="1">
            <a:off x="1938131" y="4890052"/>
            <a:ext cx="1600943" cy="47707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47C8E56-89FC-581C-73D5-3C7D721ACB9F}"/>
              </a:ext>
            </a:extLst>
          </p:cNvPr>
          <p:cNvSpPr>
            <a:spLocks noGrp="1"/>
          </p:cNvSpPr>
          <p:nvPr>
            <p:ph type="title"/>
          </p:nvPr>
        </p:nvSpPr>
        <p:spPr>
          <a:xfrm>
            <a:off x="703428" y="765900"/>
            <a:ext cx="8308809" cy="930551"/>
          </a:xfrm>
        </p:spPr>
        <p:txBody>
          <a:bodyPr/>
          <a:lstStyle/>
          <a:p>
            <a:r>
              <a:rPr lang="en-US" dirty="0" err="1"/>
              <a:t>Tidsplan</a:t>
            </a:r>
            <a:endParaRPr lang="en-US" dirty="0"/>
          </a:p>
        </p:txBody>
      </p:sp>
      <p:pic>
        <p:nvPicPr>
          <p:cNvPr id="4" name="Pladsholder til indhold 3">
            <a:extLst>
              <a:ext uri="{FF2B5EF4-FFF2-40B4-BE49-F238E27FC236}">
                <a16:creationId xmlns:a16="http://schemas.microsoft.com/office/drawing/2014/main" id="{4A450614-E94F-193D-4601-7B1D39CD962A}"/>
              </a:ext>
            </a:extLst>
          </p:cNvPr>
          <p:cNvPicPr>
            <a:picLocks noGrp="1" noChangeAspect="1"/>
          </p:cNvPicPr>
          <p:nvPr>
            <p:ph idx="1"/>
          </p:nvPr>
        </p:nvPicPr>
        <p:blipFill>
          <a:blip r:embed="rId2"/>
          <a:stretch>
            <a:fillRect/>
          </a:stretch>
        </p:blipFill>
        <p:spPr>
          <a:xfrm>
            <a:off x="703428" y="1627753"/>
            <a:ext cx="10882818" cy="4788436"/>
          </a:xfrm>
          <a:prstGeom prst="rect">
            <a:avLst/>
          </a:prstGeom>
          <a:noFill/>
        </p:spPr>
      </p:pic>
    </p:spTree>
    <p:extLst>
      <p:ext uri="{BB962C8B-B14F-4D97-AF65-F5344CB8AC3E}">
        <p14:creationId xmlns:p14="http://schemas.microsoft.com/office/powerpoint/2010/main" val="1552640229"/>
      </p:ext>
    </p:extLst>
  </p:cSld>
  <p:clrMapOvr>
    <a:masterClrMapping/>
  </p:clrMapOvr>
</p:sld>
</file>

<file path=ppt/theme/theme1.xml><?xml version="1.0" encoding="utf-8"?>
<a:theme xmlns:a="http://schemas.openxmlformats.org/drawingml/2006/main" name="Office-tema">
  <a:themeElements>
    <a:clrScheme name="Det Digitale Sundhedscenter">
      <a:dk1>
        <a:srgbClr val="000000"/>
      </a:dk1>
      <a:lt1>
        <a:srgbClr val="FFFFFF"/>
      </a:lt1>
      <a:dk2>
        <a:srgbClr val="E94B26"/>
      </a:dk2>
      <a:lt2>
        <a:srgbClr val="FBDBD3"/>
      </a:lt2>
      <a:accent1>
        <a:srgbClr val="E94B25"/>
      </a:accent1>
      <a:accent2>
        <a:srgbClr val="2D3056"/>
      </a:accent2>
      <a:accent3>
        <a:srgbClr val="385CAD"/>
      </a:accent3>
      <a:accent4>
        <a:srgbClr val="595959"/>
      </a:accent4>
      <a:accent5>
        <a:srgbClr val="F0B7A8"/>
      </a:accent5>
      <a:accent6>
        <a:srgbClr val="93B4DF"/>
      </a:accent6>
      <a:hlink>
        <a:srgbClr val="E94B26"/>
      </a:hlink>
      <a:folHlink>
        <a:srgbClr val="F0B7A8"/>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 Power point_skabelon_indhold_MLA_red_2024" id="{67485F82-8F46-410F-8CF0-8252D1761980}" vid="{D259CBE3-CCFF-44D4-A906-563860CF32D5}"/>
    </a:ext>
  </a:extLst>
</a:theme>
</file>

<file path=ppt/theme/theme2.xml><?xml version="1.0" encoding="utf-8"?>
<a:theme xmlns:a="http://schemas.openxmlformats.org/drawingml/2006/main" name="Office Theme">
  <a:themeElements>
    <a:clrScheme name="JA Prevent">
      <a:dk1>
        <a:sysClr val="windowText" lastClr="000000"/>
      </a:dk1>
      <a:lt1>
        <a:sysClr val="window" lastClr="FFFFFF"/>
      </a:lt1>
      <a:dk2>
        <a:srgbClr val="44546A"/>
      </a:dk2>
      <a:lt2>
        <a:srgbClr val="E7E6E6"/>
      </a:lt2>
      <a:accent1>
        <a:srgbClr val="007FE4"/>
      </a:accent1>
      <a:accent2>
        <a:srgbClr val="FFBA00"/>
      </a:accent2>
      <a:accent3>
        <a:srgbClr val="7AC61E"/>
      </a:accent3>
      <a:accent4>
        <a:srgbClr val="FF7A2D"/>
      </a:accent4>
      <a:accent5>
        <a:srgbClr val="00B1E3"/>
      </a:accent5>
      <a:accent6>
        <a:srgbClr val="009600"/>
      </a:accent6>
      <a:hlink>
        <a:srgbClr val="0563C1"/>
      </a:hlink>
      <a:folHlink>
        <a:srgbClr val="954F72"/>
      </a:folHlink>
    </a:clrScheme>
    <a:fontScheme name="JA PreventNCD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A Prevent">
    <a:dk1>
      <a:sysClr val="windowText" lastClr="000000"/>
    </a:dk1>
    <a:lt1>
      <a:sysClr val="window" lastClr="FFFFFF"/>
    </a:lt1>
    <a:dk2>
      <a:srgbClr val="44546A"/>
    </a:dk2>
    <a:lt2>
      <a:srgbClr val="E7E6E6"/>
    </a:lt2>
    <a:accent1>
      <a:srgbClr val="007FE4"/>
    </a:accent1>
    <a:accent2>
      <a:srgbClr val="FFBA00"/>
    </a:accent2>
    <a:accent3>
      <a:srgbClr val="7AC61E"/>
    </a:accent3>
    <a:accent4>
      <a:srgbClr val="FF7A2D"/>
    </a:accent4>
    <a:accent5>
      <a:srgbClr val="00B1E3"/>
    </a:accent5>
    <a:accent6>
      <a:srgbClr val="009600"/>
    </a:accent6>
    <a:hlink>
      <a:srgbClr val="0563C1"/>
    </a:hlink>
    <a:folHlink>
      <a:srgbClr val="954F72"/>
    </a:folHlink>
  </a:clrScheme>
</a:themeOverride>
</file>

<file path=ppt/theme/themeOverride2.xml><?xml version="1.0" encoding="utf-8"?>
<a:themeOverride xmlns:a="http://schemas.openxmlformats.org/drawingml/2006/main">
  <a:clrScheme name="JA Prevent">
    <a:dk1>
      <a:sysClr val="windowText" lastClr="000000"/>
    </a:dk1>
    <a:lt1>
      <a:sysClr val="window" lastClr="FFFFFF"/>
    </a:lt1>
    <a:dk2>
      <a:srgbClr val="44546A"/>
    </a:dk2>
    <a:lt2>
      <a:srgbClr val="E7E6E6"/>
    </a:lt2>
    <a:accent1>
      <a:srgbClr val="007FE4"/>
    </a:accent1>
    <a:accent2>
      <a:srgbClr val="FFBA00"/>
    </a:accent2>
    <a:accent3>
      <a:srgbClr val="7AC61E"/>
    </a:accent3>
    <a:accent4>
      <a:srgbClr val="FF7A2D"/>
    </a:accent4>
    <a:accent5>
      <a:srgbClr val="00B1E3"/>
    </a:accent5>
    <a:accent6>
      <a:srgbClr val="009600"/>
    </a:accent6>
    <a:hlink>
      <a:srgbClr val="0563C1"/>
    </a:hlink>
    <a:folHlink>
      <a:srgbClr val="954F72"/>
    </a:folHlink>
  </a:clrScheme>
</a:themeOverride>
</file>

<file path=ppt/theme/themeOverride3.xml><?xml version="1.0" encoding="utf-8"?>
<a:themeOverride xmlns:a="http://schemas.openxmlformats.org/drawingml/2006/main">
  <a:clrScheme name="JA Prevent">
    <a:dk1>
      <a:sysClr val="windowText" lastClr="000000"/>
    </a:dk1>
    <a:lt1>
      <a:sysClr val="window" lastClr="FFFFFF"/>
    </a:lt1>
    <a:dk2>
      <a:srgbClr val="44546A"/>
    </a:dk2>
    <a:lt2>
      <a:srgbClr val="E7E6E6"/>
    </a:lt2>
    <a:accent1>
      <a:srgbClr val="007FE4"/>
    </a:accent1>
    <a:accent2>
      <a:srgbClr val="FFBA00"/>
    </a:accent2>
    <a:accent3>
      <a:srgbClr val="7AC61E"/>
    </a:accent3>
    <a:accent4>
      <a:srgbClr val="FF7A2D"/>
    </a:accent4>
    <a:accent5>
      <a:srgbClr val="00B1E3"/>
    </a:accent5>
    <a:accent6>
      <a:srgbClr val="0096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DDS_Power Point_skabelon_160412_MLA</Template>
  <TotalTime>7044</TotalTime>
  <Words>1230</Words>
  <Application>Microsoft Office PowerPoint</Application>
  <PresentationFormat>Widescreen</PresentationFormat>
  <Paragraphs>260</Paragraphs>
  <Slides>29</Slides>
  <Notes>24</Notes>
  <HiddenSlides>0</HiddenSlides>
  <MMClips>1</MMClips>
  <ScaleCrop>false</ScaleCrop>
  <HeadingPairs>
    <vt:vector size="6" baseType="variant">
      <vt:variant>
        <vt:lpstr>Benyttede skrifttyper</vt:lpstr>
      </vt:variant>
      <vt:variant>
        <vt:i4>10</vt:i4>
      </vt:variant>
      <vt:variant>
        <vt:lpstr>Tema</vt:lpstr>
      </vt:variant>
      <vt:variant>
        <vt:i4>2</vt:i4>
      </vt:variant>
      <vt:variant>
        <vt:lpstr>Slidetitler</vt:lpstr>
      </vt:variant>
      <vt:variant>
        <vt:i4>29</vt:i4>
      </vt:variant>
    </vt:vector>
  </HeadingPairs>
  <TitlesOfParts>
    <vt:vector size="41" baseType="lpstr">
      <vt:lpstr>Aptos</vt:lpstr>
      <vt:lpstr>Arial</vt:lpstr>
      <vt:lpstr>Calibri</vt:lpstr>
      <vt:lpstr>Calibri Light</vt:lpstr>
      <vt:lpstr>Century Gothic</vt:lpstr>
      <vt:lpstr>Corbel</vt:lpstr>
      <vt:lpstr>Courier New</vt:lpstr>
      <vt:lpstr>Georgia</vt:lpstr>
      <vt:lpstr>Inter Light</vt:lpstr>
      <vt:lpstr>Wingdings</vt:lpstr>
      <vt:lpstr>Office-tema</vt:lpstr>
      <vt:lpstr>Office Theme</vt:lpstr>
      <vt:lpstr>PowerPoint-præsentation</vt:lpstr>
      <vt:lpstr>Dagsorden</vt:lpstr>
      <vt:lpstr>Serviceinfo</vt:lpstr>
      <vt:lpstr>Introduktion til Kræfter - det nye kræftrehabiliteringsforløb</vt:lpstr>
      <vt:lpstr>Udvikling, afprøvning og evaluering af digitalt kræft-rehabiliteringsforløb</vt:lpstr>
      <vt:lpstr>Joint Action Prevent NCD</vt:lpstr>
      <vt:lpstr>Arbejdspakke 10.4.4</vt:lpstr>
      <vt:lpstr>Formål</vt:lpstr>
      <vt:lpstr>Tidsplan</vt:lpstr>
      <vt:lpstr>Projektpartnerskabet</vt:lpstr>
      <vt:lpstr>Projektpartnerskabet  - fagligheder</vt:lpstr>
      <vt:lpstr>Generel målgruppe for digitale forløb</vt:lpstr>
      <vt:lpstr>Kræfter-forløbets målgruppe</vt:lpstr>
      <vt:lpstr> Kræfter temaer </vt:lpstr>
      <vt:lpstr>Indhold</vt:lpstr>
      <vt:lpstr>Kræfter-forløbets temaer</vt:lpstr>
      <vt:lpstr>Kræfter-forløbets temaer</vt:lpstr>
      <vt:lpstr>Kræfter-forløbets temaer</vt:lpstr>
      <vt:lpstr>Indhold - film</vt:lpstr>
      <vt:lpstr>Indhold – tekst, billeder, øvelser</vt:lpstr>
      <vt:lpstr>Materiale og vejledninger</vt:lpstr>
      <vt:lpstr>Mangler…</vt:lpstr>
      <vt:lpstr>Spørgsmål?</vt:lpstr>
      <vt:lpstr>Opdatering af borgerfolder</vt:lpstr>
      <vt:lpstr>Årsag</vt:lpstr>
      <vt:lpstr>Spørgsmål</vt:lpstr>
      <vt:lpstr>De nye opdateringer</vt:lpstr>
      <vt:lpstr>De nye opdateringer i appen</vt:lpstr>
      <vt:lpstr>Tak for i dag!  Næste møde er d. 24. februar Fokus: Kommunikation af appen</vt:lpstr>
    </vt:vector>
  </TitlesOfParts>
  <Company>Region Syddanmark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Anna-Britt Krog</dc:creator>
  <cp:lastModifiedBy>Stephanie Anker Gents</cp:lastModifiedBy>
  <cp:revision>179</cp:revision>
  <cp:lastPrinted>2024-05-21T13:49:12Z</cp:lastPrinted>
  <dcterms:created xsi:type="dcterms:W3CDTF">2024-04-19T08:40:18Z</dcterms:created>
  <dcterms:modified xsi:type="dcterms:W3CDTF">2025-11-03T11:46:36Z</dcterms:modified>
</cp:coreProperties>
</file>