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76" r:id="rId2"/>
  </p:sldMasterIdLst>
  <p:notesMasterIdLst>
    <p:notesMasterId r:id="rId15"/>
  </p:notesMasterIdLst>
  <p:sldIdLst>
    <p:sldId id="257" r:id="rId3"/>
    <p:sldId id="271" r:id="rId4"/>
    <p:sldId id="264" r:id="rId5"/>
    <p:sldId id="262" r:id="rId6"/>
    <p:sldId id="270" r:id="rId7"/>
    <p:sldId id="268" r:id="rId8"/>
    <p:sldId id="265" r:id="rId9"/>
    <p:sldId id="263" r:id="rId10"/>
    <p:sldId id="261" r:id="rId11"/>
    <p:sldId id="266" r:id="rId12"/>
    <p:sldId id="269" r:id="rId13"/>
    <p:sldId id="260"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4430"/>
    <a:srgbClr val="434787"/>
    <a:srgbClr val="141969"/>
    <a:srgbClr val="422A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3B0E0D-4CB4-417B-9E2C-D59DEE716554}" v="6" dt="2025-05-27T13:22:59.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35" autoAdjust="0"/>
  </p:normalViewPr>
  <p:slideViewPr>
    <p:cSldViewPr snapToGrid="0">
      <p:cViewPr varScale="1">
        <p:scale>
          <a:sx n="56" d="100"/>
          <a:sy n="56" d="100"/>
        </p:scale>
        <p:origin x="10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CBA90-DC93-45F7-B766-12402C032FC2}" type="datetimeFigureOut">
              <a:rPr lang="da-DK" smtClean="0"/>
              <a:t>30-05-2025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F3321-2C28-480A-B25D-916ED39A4752}" type="slidenum">
              <a:rPr lang="da-DK" smtClean="0"/>
              <a:t>‹nr.›</a:t>
            </a:fld>
            <a:endParaRPr lang="da-DK"/>
          </a:p>
        </p:txBody>
      </p:sp>
    </p:spTree>
    <p:extLst>
      <p:ext uri="{BB962C8B-B14F-4D97-AF65-F5344CB8AC3E}">
        <p14:creationId xmlns:p14="http://schemas.microsoft.com/office/powerpoint/2010/main" val="331542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Alternativ til </a:t>
            </a:r>
            <a:r>
              <a:rPr lang="da-DK" b="1" dirty="0"/>
              <a:t>sunde vaner </a:t>
            </a:r>
            <a:r>
              <a:rPr lang="da-DK" dirty="0"/>
              <a:t>hold med 7 mødegange fordelt på 7 uger med undervisning som dækker bredt +/- motion</a:t>
            </a:r>
          </a:p>
          <a:p>
            <a:endParaRPr lang="da-DK" dirty="0"/>
          </a:p>
          <a:p>
            <a:r>
              <a:rPr lang="da-DK" dirty="0"/>
              <a:t>Borgerpanel: mindre vidensdeling, mere konkret, mange mødegange</a:t>
            </a:r>
          </a:p>
          <a:p>
            <a:endParaRPr lang="da-DK" dirty="0"/>
          </a:p>
          <a:p>
            <a:endParaRPr lang="da-DK" dirty="0"/>
          </a:p>
        </p:txBody>
      </p:sp>
      <p:sp>
        <p:nvSpPr>
          <p:cNvPr id="4" name="Pladsholder til slidenummer 3"/>
          <p:cNvSpPr>
            <a:spLocks noGrp="1"/>
          </p:cNvSpPr>
          <p:nvPr>
            <p:ph type="sldNum" sz="quarter" idx="5"/>
          </p:nvPr>
        </p:nvSpPr>
        <p:spPr/>
        <p:txBody>
          <a:bodyPr/>
          <a:lstStyle/>
          <a:p>
            <a:fld id="{664FE594-4EBA-43A9-8865-C8A6B43CEC9A}" type="slidenum">
              <a:rPr lang="da-DK" smtClean="0"/>
              <a:t>1</a:t>
            </a:fld>
            <a:endParaRPr lang="da-DK"/>
          </a:p>
        </p:txBody>
      </p:sp>
    </p:spTree>
    <p:extLst>
      <p:ext uri="{BB962C8B-B14F-4D97-AF65-F5344CB8AC3E}">
        <p14:creationId xmlns:p14="http://schemas.microsoft.com/office/powerpoint/2010/main" val="3540966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VALGET AF FORLØBET OG ØNSKER OM MERE STØTTE OVER TID </a:t>
            </a:r>
          </a:p>
          <a:p>
            <a:endParaRPr lang="da-DK" dirty="0"/>
          </a:p>
          <a:p>
            <a:r>
              <a:rPr lang="da-DK" dirty="0"/>
              <a:t>Overvejelser til fremtiden: en form for drop-in med løbende optag, hvor adgangskravet fx er at man har set tema x til x</a:t>
            </a:r>
          </a:p>
          <a:p>
            <a:r>
              <a:rPr lang="da-DK" dirty="0"/>
              <a:t>Tilbyde individuel opfølgende samtale</a:t>
            </a:r>
          </a:p>
          <a:p>
            <a:endParaRPr lang="da-DK" dirty="0"/>
          </a:p>
        </p:txBody>
      </p:sp>
      <p:sp>
        <p:nvSpPr>
          <p:cNvPr id="4" name="Pladsholder til slidenummer 3"/>
          <p:cNvSpPr>
            <a:spLocks noGrp="1"/>
          </p:cNvSpPr>
          <p:nvPr>
            <p:ph type="sldNum" sz="quarter" idx="5"/>
          </p:nvPr>
        </p:nvSpPr>
        <p:spPr/>
        <p:txBody>
          <a:bodyPr/>
          <a:lstStyle/>
          <a:p>
            <a:fld id="{E0BF3321-2C28-480A-B25D-916ED39A4752}" type="slidenum">
              <a:rPr lang="da-DK" smtClean="0"/>
              <a:t>11</a:t>
            </a:fld>
            <a:endParaRPr lang="da-DK"/>
          </a:p>
        </p:txBody>
      </p:sp>
    </p:spTree>
    <p:extLst>
      <p:ext uri="{BB962C8B-B14F-4D97-AF65-F5344CB8AC3E}">
        <p14:creationId xmlns:p14="http://schemas.microsoft.com/office/powerpoint/2010/main" val="2586692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54C5DF40-EB61-41DD-942E-40236857BC16}" type="slidenum">
              <a:rPr lang="da-DK" smtClean="0"/>
              <a:t>12</a:t>
            </a:fld>
            <a:endParaRPr lang="da-DK"/>
          </a:p>
        </p:txBody>
      </p:sp>
    </p:spTree>
    <p:extLst>
      <p:ext uri="{BB962C8B-B14F-4D97-AF65-F5344CB8AC3E}">
        <p14:creationId xmlns:p14="http://schemas.microsoft.com/office/powerpoint/2010/main" val="143844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Kigget rundt i bøger, podcasts og sociale medier: hvad gør andre?</a:t>
            </a:r>
          </a:p>
          <a:p>
            <a:r>
              <a:rPr lang="da-DK" dirty="0"/>
              <a:t>Sofie kontaktede</a:t>
            </a:r>
          </a:p>
        </p:txBody>
      </p:sp>
      <p:sp>
        <p:nvSpPr>
          <p:cNvPr id="4" name="Pladsholder til slidenummer 3"/>
          <p:cNvSpPr>
            <a:spLocks noGrp="1"/>
          </p:cNvSpPr>
          <p:nvPr>
            <p:ph type="sldNum" sz="quarter" idx="5"/>
          </p:nvPr>
        </p:nvSpPr>
        <p:spPr/>
        <p:txBody>
          <a:bodyPr/>
          <a:lstStyle/>
          <a:p>
            <a:fld id="{E0BF3321-2C28-480A-B25D-916ED39A4752}" type="slidenum">
              <a:rPr lang="da-DK" smtClean="0"/>
              <a:t>2</a:t>
            </a:fld>
            <a:endParaRPr lang="da-DK"/>
          </a:p>
        </p:txBody>
      </p:sp>
    </p:spTree>
    <p:extLst>
      <p:ext uri="{BB962C8B-B14F-4D97-AF65-F5344CB8AC3E}">
        <p14:creationId xmlns:p14="http://schemas.microsoft.com/office/powerpoint/2010/main" val="32391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Kortere tid til rekruttering pga. forløbet skulle passe til semester.</a:t>
            </a:r>
          </a:p>
          <a:p>
            <a:r>
              <a:rPr lang="da-DK" dirty="0"/>
              <a:t>Forsøgte forskellige strategier med betalt annoncering på SOME + orientering til afklarende team. Her sagde jeg: </a:t>
            </a:r>
            <a:endParaRPr lang="da-DK"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Aptos" panose="020B0004020202020204" pitchFamily="34" charset="0"/>
              <a:buChar char="-"/>
            </a:pPr>
            <a:r>
              <a:rPr lang="da-DK" sz="1800" dirty="0">
                <a:effectLst/>
                <a:latin typeface="Aptos" panose="020B0004020202020204" pitchFamily="34" charset="0"/>
                <a:ea typeface="Times New Roman" panose="02020603050405020304" pitchFamily="18" charset="0"/>
                <a:cs typeface="Times New Roman" panose="02020603050405020304" pitchFamily="18" charset="0"/>
              </a:rPr>
              <a:t>I må gerne fortælle borgerne, at der er tale om et forsøg og at det giver deltagerne mulighed for at påvirke indhold osv. Der vil også være en studerende, som evaluerer forløbet og som gerne vil interviewe deltagere, der siger ok til det</a:t>
            </a:r>
            <a:endParaRPr lang="da-DK"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da-DK" sz="1800" dirty="0">
                <a:effectLst/>
                <a:latin typeface="Aptos" panose="020B0004020202020204" pitchFamily="34" charset="0"/>
                <a:ea typeface="Times New Roman" panose="02020603050405020304" pitchFamily="18" charset="0"/>
                <a:cs typeface="Times New Roman" panose="02020603050405020304" pitchFamily="18" charset="0"/>
              </a:rPr>
              <a:t>Appen må gerne være hentet på forhånd, men det er ikke et krav. Sig endelig til borgerne, at de ikke skal starte forløbet før vi mødes den første gang (så bliver der nemlig megen gentagelse for dem)</a:t>
            </a:r>
            <a:endParaRPr lang="da-DK"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da-DK" sz="1800" dirty="0">
                <a:effectLst/>
                <a:latin typeface="Aptos" panose="020B0004020202020204" pitchFamily="34" charset="0"/>
                <a:ea typeface="Times New Roman" panose="02020603050405020304" pitchFamily="18" charset="0"/>
                <a:cs typeface="Times New Roman" panose="02020603050405020304" pitchFamily="18" charset="0"/>
              </a:rPr>
              <a:t>Jeg tror forløbet er særlig relevant for borgere, som er rimelig afklarede omkring, hvad de gerne vil forandre</a:t>
            </a:r>
            <a:endParaRPr lang="da-DK"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da-DK" sz="1800" dirty="0">
                <a:effectLst/>
                <a:latin typeface="Aptos" panose="020B0004020202020204" pitchFamily="34" charset="0"/>
                <a:ea typeface="Times New Roman" panose="02020603050405020304" pitchFamily="18" charset="0"/>
                <a:cs typeface="Times New Roman" panose="02020603050405020304" pitchFamily="18" charset="0"/>
              </a:rPr>
              <a:t>Det er nødvendigt at kunne læse og forstå dansk</a:t>
            </a:r>
            <a:endParaRPr lang="da-DK"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ptos" panose="020B0004020202020204" pitchFamily="34" charset="0"/>
              <a:buChar char="-"/>
            </a:pPr>
            <a:r>
              <a:rPr lang="da-DK" sz="1800" dirty="0">
                <a:effectLst/>
                <a:latin typeface="Aptos" panose="020B0004020202020204" pitchFamily="34" charset="0"/>
                <a:ea typeface="Times New Roman" panose="02020603050405020304" pitchFamily="18" charset="0"/>
                <a:cs typeface="Times New Roman" panose="02020603050405020304" pitchFamily="18" charset="0"/>
              </a:rPr>
              <a:t>Sig endelig til, hvis der er noget I gerne vil vide, som jeg ikke har tænkt på</a:t>
            </a:r>
            <a:endParaRPr lang="da-DK" sz="1800" dirty="0">
              <a:effectLst/>
              <a:latin typeface="Aptos" panose="020B0004020202020204" pitchFamily="34" charset="0"/>
              <a:ea typeface="Aptos" panose="020B0004020202020204" pitchFamily="34" charset="0"/>
              <a:cs typeface="Times New Roman" panose="02020603050405020304" pitchFamily="18" charset="0"/>
            </a:endParaRPr>
          </a:p>
          <a:p>
            <a:endParaRPr lang="da-DK" dirty="0"/>
          </a:p>
          <a:p>
            <a:endParaRPr lang="da-DK" dirty="0"/>
          </a:p>
          <a:p>
            <a:r>
              <a:rPr lang="da-DK" dirty="0"/>
              <a:t>8 borgere blev rekrutteret – 6 mødte op første gang – 2 fortalte allerede her, at de nok ikke kom igen pga. sygdom. Samme 3 borgere mødte op 2. og 3. gang. En mand og to kvinder i alderen 24-78 år.</a:t>
            </a:r>
          </a:p>
        </p:txBody>
      </p:sp>
      <p:sp>
        <p:nvSpPr>
          <p:cNvPr id="4" name="Pladsholder til slidenummer 3"/>
          <p:cNvSpPr>
            <a:spLocks noGrp="1"/>
          </p:cNvSpPr>
          <p:nvPr>
            <p:ph type="sldNum" sz="quarter" idx="5"/>
          </p:nvPr>
        </p:nvSpPr>
        <p:spPr/>
        <p:txBody>
          <a:bodyPr/>
          <a:lstStyle/>
          <a:p>
            <a:fld id="{E0BF3321-2C28-480A-B25D-916ED39A4752}" type="slidenum">
              <a:rPr lang="da-DK" smtClean="0"/>
              <a:t>3</a:t>
            </a:fld>
            <a:endParaRPr lang="da-DK"/>
          </a:p>
        </p:txBody>
      </p:sp>
    </p:spTree>
    <p:extLst>
      <p:ext uri="{BB962C8B-B14F-4D97-AF65-F5344CB8AC3E}">
        <p14:creationId xmlns:p14="http://schemas.microsoft.com/office/powerpoint/2010/main" val="259044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Mødegang hver 14. dag, dvs. forløbet strækker sig over 1 måned. Startede 18. marts, sluttede 15. april</a:t>
            </a:r>
          </a:p>
        </p:txBody>
      </p:sp>
      <p:sp>
        <p:nvSpPr>
          <p:cNvPr id="4" name="Pladsholder til slidenummer 3"/>
          <p:cNvSpPr>
            <a:spLocks noGrp="1"/>
          </p:cNvSpPr>
          <p:nvPr>
            <p:ph type="sldNum" sz="quarter" idx="5"/>
          </p:nvPr>
        </p:nvSpPr>
        <p:spPr/>
        <p:txBody>
          <a:bodyPr/>
          <a:lstStyle/>
          <a:p>
            <a:fld id="{E0BF3321-2C28-480A-B25D-916ED39A4752}" type="slidenum">
              <a:rPr lang="da-DK" smtClean="0"/>
              <a:t>4</a:t>
            </a:fld>
            <a:endParaRPr lang="da-DK"/>
          </a:p>
        </p:txBody>
      </p:sp>
    </p:spTree>
    <p:extLst>
      <p:ext uri="{BB962C8B-B14F-4D97-AF65-F5344CB8AC3E}">
        <p14:creationId xmlns:p14="http://schemas.microsoft.com/office/powerpoint/2010/main" val="49706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lnSpc>
                <a:spcPts val="1400"/>
              </a:lnSpc>
              <a:spcAft>
                <a:spcPts val="850"/>
              </a:spcAft>
            </a:pPr>
            <a:r>
              <a:rPr lang="da-DK" dirty="0"/>
              <a:t>Fremmøde 1: </a:t>
            </a:r>
            <a:r>
              <a:rPr lang="da-DK" sz="1800" dirty="0">
                <a:effectLst/>
                <a:latin typeface="Calibri" panose="020F0502020204030204" pitchFamily="34" charset="0"/>
                <a:ea typeface="Calibri" panose="020F0502020204030204" pitchFamily="34" charset="0"/>
                <a:cs typeface="Times New Roman" panose="02020603050405020304" pitchFamily="18" charset="0"/>
              </a:rPr>
              <a:t>Få hentet appen og opret bruger.</a:t>
            </a:r>
            <a:endParaRPr lang="da-DK" sz="1800" dirty="0">
              <a:effectLst/>
              <a:latin typeface="Source Sans Pro" panose="020B0503030403020204" pitchFamily="34" charset="0"/>
              <a:ea typeface="Calibri" panose="020F0502020204030204" pitchFamily="34" charset="0"/>
              <a:cs typeface="Times New Roman" panose="02020603050405020304" pitchFamily="18" charset="0"/>
            </a:endParaRPr>
          </a:p>
          <a:p>
            <a:pPr algn="l">
              <a:lnSpc>
                <a:spcPts val="1400"/>
              </a:lnSpc>
              <a:spcAft>
                <a:spcPts val="85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Vælg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forløbet</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Sunde Vaner: </a:t>
            </a:r>
            <a:r>
              <a:rPr lang="da-DK" sz="1800" dirty="0">
                <a:effectLst/>
                <a:latin typeface="Calibri" panose="020F0502020204030204" pitchFamily="34" charset="0"/>
                <a:ea typeface="Calibri" panose="020F0502020204030204" pitchFamily="34" charset="0"/>
                <a:cs typeface="Times New Roman" panose="02020603050405020304" pitchFamily="18" charset="0"/>
              </a:rPr>
              <a:t>Start forløbet med din kommune</a:t>
            </a:r>
            <a:r>
              <a:rPr lang="da-DK" sz="1800" dirty="0">
                <a:effectLst/>
                <a:latin typeface="Source Sans Pro" panose="020B0503030403020204" pitchFamily="34" charset="0"/>
                <a:ea typeface="Calibri" panose="020F0502020204030204" pitchFamily="34" charset="0"/>
                <a:cs typeface="Times New Roman" panose="02020603050405020304" pitchFamily="18" charset="0"/>
              </a:rPr>
              <a:t>. </a:t>
            </a:r>
            <a:r>
              <a:rPr lang="da-DK" sz="1800" dirty="0">
                <a:effectLst/>
                <a:latin typeface="Calibri" panose="020F0502020204030204" pitchFamily="34" charset="0"/>
                <a:ea typeface="Calibri" panose="020F0502020204030204" pitchFamily="34" charset="0"/>
                <a:cs typeface="Times New Roman" panose="02020603050405020304" pitchFamily="18" charset="0"/>
              </a:rPr>
              <a:t>Tilpas forløbet, så alle sessioner inkluderes. </a:t>
            </a:r>
            <a:endParaRPr lang="da-DK" sz="1800" dirty="0">
              <a:effectLst/>
              <a:latin typeface="Source Sans Pro" panose="020B0503030403020204" pitchFamily="34" charset="0"/>
              <a:ea typeface="Calibri" panose="020F0502020204030204" pitchFamily="34" charset="0"/>
              <a:cs typeface="Times New Roman" panose="02020603050405020304" pitchFamily="18" charset="0"/>
            </a:endParaRPr>
          </a:p>
          <a:p>
            <a:r>
              <a:rPr lang="da-DK" sz="1800" kern="0" dirty="0">
                <a:effectLst/>
                <a:latin typeface="Calibri" panose="020F0502020204030204" pitchFamily="34" charset="0"/>
                <a:ea typeface="Calibri" panose="020F0502020204030204" pitchFamily="34" charset="0"/>
              </a:rPr>
              <a:t>Se sammen </a:t>
            </a:r>
            <a:r>
              <a:rPr lang="da-DK" sz="1800" b="1" kern="0" dirty="0">
                <a:effectLst/>
                <a:latin typeface="Calibri" panose="020F0502020204030204" pitchFamily="34" charset="0"/>
                <a:ea typeface="Calibri" panose="020F0502020204030204" pitchFamily="34" charset="0"/>
              </a:rPr>
              <a:t>Introduktion</a:t>
            </a:r>
            <a:r>
              <a:rPr lang="da-DK" sz="1800" kern="0" dirty="0">
                <a:effectLst/>
                <a:latin typeface="Calibri" panose="020F0502020204030204" pitchFamily="34" charset="0"/>
                <a:ea typeface="Calibri" panose="020F0502020204030204" pitchFamily="34" charset="0"/>
              </a:rPr>
              <a:t> + </a:t>
            </a:r>
            <a:r>
              <a:rPr lang="da-DK" sz="1800" b="1" kern="0" dirty="0">
                <a:effectLst/>
                <a:latin typeface="Calibri" panose="020F0502020204030204" pitchFamily="34" charset="0"/>
                <a:ea typeface="Calibri" panose="020F0502020204030204" pitchFamily="34" charset="0"/>
              </a:rPr>
              <a:t>Hvordan bruger du appen?</a:t>
            </a:r>
            <a:r>
              <a:rPr lang="da-DK" sz="1800" i="1" kern="0" dirty="0">
                <a:effectLst/>
                <a:latin typeface="Calibri" panose="020F0502020204030204" pitchFamily="34" charset="0"/>
                <a:ea typeface="Calibri" panose="020F0502020204030204" pitchFamily="34" charset="0"/>
              </a:rPr>
              <a:t> . </a:t>
            </a:r>
            <a:r>
              <a:rPr lang="da-DK" sz="1800" dirty="0">
                <a:effectLst/>
                <a:latin typeface="Calibri" panose="020F0502020204030204" pitchFamily="34" charset="0"/>
                <a:ea typeface="Calibri" panose="020F0502020204030204" pitchFamily="34" charset="0"/>
                <a:cs typeface="Times New Roman" panose="02020603050405020304" pitchFamily="18" charset="0"/>
              </a:rPr>
              <a:t>Vis menuen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Lær at bruge appen.</a:t>
            </a:r>
            <a:endParaRPr lang="da-DK" sz="1800" dirty="0">
              <a:effectLst/>
              <a:latin typeface="Source Sans Pro" panose="020B0503030403020204" pitchFamily="34" charset="0"/>
              <a:ea typeface="Calibri" panose="020F0502020204030204" pitchFamily="34" charset="0"/>
              <a:cs typeface="Times New Roman" panose="02020603050405020304" pitchFamily="18" charset="0"/>
            </a:endParaRPr>
          </a:p>
          <a:p>
            <a:pPr algn="l">
              <a:lnSpc>
                <a:spcPts val="1400"/>
              </a:lnSpc>
              <a:spcAft>
                <a:spcPts val="85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Tilpas appen </a:t>
            </a:r>
            <a:r>
              <a:rPr lang="da-DK" sz="1800" dirty="0">
                <a:effectLst/>
                <a:latin typeface="Calibri" panose="020F0502020204030204" pitchFamily="34" charset="0"/>
                <a:ea typeface="Calibri" panose="020F0502020204030204" pitchFamily="34" charset="0"/>
                <a:cs typeface="Times New Roman" panose="02020603050405020304" pitchFamily="18" charset="0"/>
              </a:rPr>
              <a:t>(min side, tilpas appen, Vælg Sunde vaner). </a:t>
            </a:r>
            <a:endParaRPr lang="da-DK" sz="1800" dirty="0">
              <a:effectLst/>
              <a:latin typeface="Source Sans Pro" panose="020B0503030403020204" pitchFamily="34" charset="0"/>
              <a:ea typeface="Calibri" panose="020F0502020204030204" pitchFamily="34" charset="0"/>
              <a:cs typeface="Times New Roman" panose="02020603050405020304" pitchFamily="18" charset="0"/>
            </a:endParaRPr>
          </a:p>
          <a:p>
            <a:pPr algn="l">
              <a:lnSpc>
                <a:spcPts val="1400"/>
              </a:lnSpc>
              <a:spcAft>
                <a:spcPts val="85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HUSK</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tillade notifikationer fra appen, hvis der ønskes påmindelser fra appen. (indstillinger, notifikationer, Mit Liv)</a:t>
            </a:r>
            <a:endParaRPr lang="da-DK" sz="1800" dirty="0">
              <a:effectLst/>
              <a:latin typeface="Source Sans Pro" panose="020B0503030403020204" pitchFamily="34" charset="0"/>
              <a:ea typeface="Calibri" panose="020F0502020204030204" pitchFamily="34" charset="0"/>
              <a:cs typeface="Times New Roman" panose="02020603050405020304" pitchFamily="18" charset="0"/>
            </a:endParaRPr>
          </a:p>
          <a:p>
            <a:r>
              <a:rPr lang="da-DK" sz="1800" kern="0" dirty="0">
                <a:effectLst/>
                <a:latin typeface="Calibri" panose="020F0502020204030204" pitchFamily="34" charset="0"/>
                <a:ea typeface="Calibri" panose="020F0502020204030204" pitchFamily="34" charset="0"/>
              </a:rPr>
              <a:t>Vis og introducer </a:t>
            </a:r>
            <a:r>
              <a:rPr lang="da-DK" sz="1800" b="1" kern="0" dirty="0">
                <a:effectLst/>
                <a:latin typeface="Calibri" panose="020F0502020204030204" pitchFamily="34" charset="0"/>
                <a:ea typeface="Calibri" panose="020F0502020204030204" pitchFamily="34" charset="0"/>
              </a:rPr>
              <a:t>dagbogen. </a:t>
            </a:r>
            <a:r>
              <a:rPr lang="da-DK" sz="1800" kern="0" dirty="0">
                <a:effectLst/>
                <a:latin typeface="Calibri" panose="020F0502020204030204" pitchFamily="34" charset="0"/>
                <a:ea typeface="Calibri" panose="020F0502020204030204" pitchFamily="34" charset="0"/>
              </a:rPr>
              <a:t>Dagbogen er vigtig for at notere refleksioner, spørgsmål, overvejelser, som vi kan drøfte ved næste fremmøde</a:t>
            </a:r>
            <a:endParaRPr lang="da-DK" dirty="0"/>
          </a:p>
        </p:txBody>
      </p:sp>
      <p:sp>
        <p:nvSpPr>
          <p:cNvPr id="4" name="Pladsholder til slidenummer 3"/>
          <p:cNvSpPr>
            <a:spLocks noGrp="1"/>
          </p:cNvSpPr>
          <p:nvPr>
            <p:ph type="sldNum" sz="quarter" idx="5"/>
          </p:nvPr>
        </p:nvSpPr>
        <p:spPr/>
        <p:txBody>
          <a:bodyPr/>
          <a:lstStyle/>
          <a:p>
            <a:fld id="{E0BF3321-2C28-480A-B25D-916ED39A4752}" type="slidenum">
              <a:rPr lang="da-DK" smtClean="0"/>
              <a:t>5</a:t>
            </a:fld>
            <a:endParaRPr lang="da-DK"/>
          </a:p>
        </p:txBody>
      </p:sp>
    </p:spTree>
    <p:extLst>
      <p:ext uri="{BB962C8B-B14F-4D97-AF65-F5344CB8AC3E}">
        <p14:creationId xmlns:p14="http://schemas.microsoft.com/office/powerpoint/2010/main" val="171401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BF3321-2C28-480A-B25D-916ED39A4752}" type="slidenum">
              <a:rPr lang="da-DK" smtClean="0"/>
              <a:t>7</a:t>
            </a:fld>
            <a:endParaRPr lang="da-DK"/>
          </a:p>
        </p:txBody>
      </p:sp>
    </p:spTree>
    <p:extLst>
      <p:ext uri="{BB962C8B-B14F-4D97-AF65-F5344CB8AC3E}">
        <p14:creationId xmlns:p14="http://schemas.microsoft.com/office/powerpoint/2010/main" val="153839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FORLØBETS STRUKTUR OG OMFANG: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solidFill>
                <a:srgbClr val="22443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sz="1200" dirty="0">
                <a:solidFill>
                  <a:srgbClr val="224430"/>
                </a:solidFill>
                <a:latin typeface="Arial" panose="020B0604020202020204" pitchFamily="34" charset="0"/>
                <a:cs typeface="Arial" panose="020B0604020202020204" pitchFamily="34" charset="0"/>
              </a:rPr>
              <a:t>fleksibilitet i appen, fast ramme ved fremmøde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sz="1200" dirty="0">
                <a:solidFill>
                  <a:srgbClr val="224430"/>
                </a:solidFill>
              </a:rPr>
              <a:t>Temaer fra appen går igen ved fremmøde =&gt; overlappet skaber sammenhængende og understøtter forståelse for indholdet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da-DK" sz="1200" dirty="0">
                <a:solidFill>
                  <a:srgbClr val="224430"/>
                </a:solidFill>
              </a:rPr>
              <a:t>Kunne måske være svært ved en større gruppe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a-DK" sz="1200" dirty="0">
              <a:solidFill>
                <a:srgbClr val="224430"/>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da-DK" sz="1200" dirty="0">
              <a:solidFill>
                <a:srgbClr val="224430"/>
              </a:solidFill>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E0BF3321-2C28-480A-B25D-916ED39A4752}" type="slidenum">
              <a:rPr lang="da-DK" smtClean="0"/>
              <a:t>8</a:t>
            </a:fld>
            <a:endParaRPr lang="da-DK"/>
          </a:p>
        </p:txBody>
      </p:sp>
    </p:spTree>
    <p:extLst>
      <p:ext uri="{BB962C8B-B14F-4D97-AF65-F5344CB8AC3E}">
        <p14:creationId xmlns:p14="http://schemas.microsoft.com/office/powerpoint/2010/main" val="75244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MOTIVATION OG BETYDNINGEN AF DET SOCIALE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E0BF3321-2C28-480A-B25D-916ED39A4752}" type="slidenum">
              <a:rPr lang="da-DK" smtClean="0"/>
              <a:t>9</a:t>
            </a:fld>
            <a:endParaRPr lang="da-DK"/>
          </a:p>
        </p:txBody>
      </p:sp>
    </p:spTree>
    <p:extLst>
      <p:ext uri="{BB962C8B-B14F-4D97-AF65-F5344CB8AC3E}">
        <p14:creationId xmlns:p14="http://schemas.microsoft.com/office/powerpoint/2010/main" val="3470909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DIGITALT INDHOLD OG MULIGHED FOR TILPASNING </a:t>
            </a:r>
          </a:p>
          <a:p>
            <a:endParaRPr lang="da-DK" dirty="0"/>
          </a:p>
        </p:txBody>
      </p:sp>
      <p:sp>
        <p:nvSpPr>
          <p:cNvPr id="4" name="Pladsholder til slidenummer 3"/>
          <p:cNvSpPr>
            <a:spLocks noGrp="1"/>
          </p:cNvSpPr>
          <p:nvPr>
            <p:ph type="sldNum" sz="quarter" idx="5"/>
          </p:nvPr>
        </p:nvSpPr>
        <p:spPr/>
        <p:txBody>
          <a:bodyPr/>
          <a:lstStyle/>
          <a:p>
            <a:fld id="{E0BF3321-2C28-480A-B25D-916ED39A4752}" type="slidenum">
              <a:rPr lang="da-DK" smtClean="0"/>
              <a:t>10</a:t>
            </a:fld>
            <a:endParaRPr lang="da-DK"/>
          </a:p>
        </p:txBody>
      </p:sp>
    </p:spTree>
    <p:extLst>
      <p:ext uri="{BB962C8B-B14F-4D97-AF65-F5344CB8AC3E}">
        <p14:creationId xmlns:p14="http://schemas.microsoft.com/office/powerpoint/2010/main" val="97137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3DDDF-2C79-4D88-9FEE-2497CC5F71E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5A606D3-3DAA-CEEE-4E1D-EB101B9FCE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1DBA5BB-3DAE-1C64-8572-81084AC86128}"/>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5" name="Pladsholder til sidefod 4">
            <a:extLst>
              <a:ext uri="{FF2B5EF4-FFF2-40B4-BE49-F238E27FC236}">
                <a16:creationId xmlns:a16="http://schemas.microsoft.com/office/drawing/2014/main" id="{8C5851ED-6E1E-95B2-A9DF-AF8B1C52E83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F951D7D-D40E-D8F3-2225-F39D5AF2D54C}"/>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125162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C1582-9E60-7FB5-241B-3CBC99D32E7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194CC7D-F0AA-C5C1-B9AD-8AB055F3342F}"/>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845F354-6986-7971-49A5-26BFF16A54A6}"/>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5" name="Pladsholder til sidefod 4">
            <a:extLst>
              <a:ext uri="{FF2B5EF4-FFF2-40B4-BE49-F238E27FC236}">
                <a16:creationId xmlns:a16="http://schemas.microsoft.com/office/drawing/2014/main" id="{B0305C36-2C26-0748-193D-A6D2248CAF3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7853BBE-1F13-98CF-AAA4-728FFE500B24}"/>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120738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9789447-D108-0BF2-3272-A9F4E020D18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30A73CF-4EAF-E949-B5CC-9912DFB0AD1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2843547-9993-BBB9-A425-319BABA1227B}"/>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5" name="Pladsholder til sidefod 4">
            <a:extLst>
              <a:ext uri="{FF2B5EF4-FFF2-40B4-BE49-F238E27FC236}">
                <a16:creationId xmlns:a16="http://schemas.microsoft.com/office/drawing/2014/main" id="{496CB067-5155-DA19-3659-5F98CF6F4F9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878E7C4-0DB9-BBB3-C23E-502C628A1425}"/>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1723882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a:prstGeom prst="rect">
            <a:avLst/>
          </a:prstGeo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024557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å spalt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5742878" y="719999"/>
            <a:ext cx="5729124"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6666</a:t>
            </a:r>
          </a:p>
          <a:p>
            <a:pPr lvl="6"/>
            <a:r>
              <a:rPr lang="da-DK"/>
              <a:t>777</a:t>
            </a:r>
          </a:p>
          <a:p>
            <a:pPr lvl="7"/>
            <a:r>
              <a:rPr lang="da-DK"/>
              <a:t>8888</a:t>
            </a:r>
          </a:p>
          <a:p>
            <a:pPr lvl="8"/>
            <a:r>
              <a:rPr lang="da-DK"/>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a:prstGeom prst="rect">
            <a:avLst/>
          </a:prstGeo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77252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EAC75-B1A3-7977-67E7-C10B79CCDAB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EDBF593-24C7-22EE-95A6-9BC11F3FEC1B}"/>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D337EBE-BA0B-84CB-97DE-6B05315FE0B1}"/>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5" name="Pladsholder til sidefod 4">
            <a:extLst>
              <a:ext uri="{FF2B5EF4-FFF2-40B4-BE49-F238E27FC236}">
                <a16:creationId xmlns:a16="http://schemas.microsoft.com/office/drawing/2014/main" id="{BE5A25E5-45F2-8C70-E0FE-AAC172D1045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21DDFFA-E2AC-4705-DB33-E620737D5F39}"/>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1669039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B4E72-0315-C16D-5D1A-D7A0783491B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C8BBC6B-D343-5ADE-E47E-ABF595DA9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E09B8E8F-A7A5-AE88-1DEE-C256E904A6D5}"/>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5" name="Pladsholder til sidefod 4">
            <a:extLst>
              <a:ext uri="{FF2B5EF4-FFF2-40B4-BE49-F238E27FC236}">
                <a16:creationId xmlns:a16="http://schemas.microsoft.com/office/drawing/2014/main" id="{84827543-14AE-C376-3B3C-D4E003B1A52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C5BC215-2CC6-BC23-AA65-E1C866946156}"/>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2293826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30A2A-4D4A-BB1F-D168-14C5CB6AC3B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C3026AD-4D60-3047-16C5-C62354854BE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F237AC5-2C53-9314-8694-08CD4306465E}"/>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5C6DC49-EE83-4E73-C3AF-31EDEA8508F0}"/>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6" name="Pladsholder til sidefod 5">
            <a:extLst>
              <a:ext uri="{FF2B5EF4-FFF2-40B4-BE49-F238E27FC236}">
                <a16:creationId xmlns:a16="http://schemas.microsoft.com/office/drawing/2014/main" id="{B7F8B81E-5A1E-42D4-EB61-DD0B3F25293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C0BBF9-4128-6382-515C-FF5E19969ACC}"/>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246600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62EE9-F530-C743-CE32-0883A1612A0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7BB0EDB-B7BB-FFD4-2B68-FC09212DB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E80C53C2-D393-236B-5766-5707104C8841}"/>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39BF2DD-F028-EE3B-EFAB-72B12A9392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03AB820-2829-8CD5-C3B5-4060C311202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EB7EA2D-3B5C-D737-EF1E-EDA3E67DBFAE}"/>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8" name="Pladsholder til sidefod 7">
            <a:extLst>
              <a:ext uri="{FF2B5EF4-FFF2-40B4-BE49-F238E27FC236}">
                <a16:creationId xmlns:a16="http://schemas.microsoft.com/office/drawing/2014/main" id="{4979B086-9464-D564-9A44-0DDA4532773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D1FBBE3-2C1E-1E3B-024C-C8BC22CA367A}"/>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3847738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E6AD2-C24D-8C29-4C06-022E6790F6A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E8C9B10-562E-C9ED-A5A3-EDE447A90BF9}"/>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4" name="Pladsholder til sidefod 3">
            <a:extLst>
              <a:ext uri="{FF2B5EF4-FFF2-40B4-BE49-F238E27FC236}">
                <a16:creationId xmlns:a16="http://schemas.microsoft.com/office/drawing/2014/main" id="{4838539D-B0B4-0097-9FBA-03C10902F7B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AF482E9-A554-46CF-F7B4-80E57426C964}"/>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2173120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E438B8B-EB73-B422-D985-66BE94DAA6E3}"/>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3" name="Pladsholder til sidefod 2">
            <a:extLst>
              <a:ext uri="{FF2B5EF4-FFF2-40B4-BE49-F238E27FC236}">
                <a16:creationId xmlns:a16="http://schemas.microsoft.com/office/drawing/2014/main" id="{FF4BB2B7-FE49-B621-0221-391D1E90C69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8DC64F2-9E43-931E-B6F6-46298C7490FC}"/>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656356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47CC1-276F-3968-58FA-079890B780E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22F1EC9-4D1A-30EA-CE80-00F82AE92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996A8B4-C0B3-1EB2-D920-424E3731C4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E60CE50-423C-F42B-3154-0FD133AE1F38}"/>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6" name="Pladsholder til sidefod 5">
            <a:extLst>
              <a:ext uri="{FF2B5EF4-FFF2-40B4-BE49-F238E27FC236}">
                <a16:creationId xmlns:a16="http://schemas.microsoft.com/office/drawing/2014/main" id="{3D5F9005-DD43-9C59-EA13-494C1F05C9F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7589053-66CE-FBDC-DCB4-F0D67B6991F7}"/>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398519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1EE41-7EFC-3710-FECE-8C79B02428D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015A224-2CAC-2B2D-2759-E254902963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77B1135-79FE-5AAE-8BE6-7B7ABCC6B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831761C-0E4B-1BB9-5250-5F6E28A6771E}"/>
              </a:ext>
            </a:extLst>
          </p:cNvPr>
          <p:cNvSpPr>
            <a:spLocks noGrp="1"/>
          </p:cNvSpPr>
          <p:nvPr>
            <p:ph type="dt" sz="half" idx="10"/>
          </p:nvPr>
        </p:nvSpPr>
        <p:spPr/>
        <p:txBody>
          <a:bodyPr/>
          <a:lstStyle/>
          <a:p>
            <a:fld id="{5CEC624B-FB9B-4024-9DBD-DCE3CA3807B1}" type="datetimeFigureOut">
              <a:rPr lang="da-DK" smtClean="0"/>
              <a:t>30-05-2025</a:t>
            </a:fld>
            <a:endParaRPr lang="da-DK"/>
          </a:p>
        </p:txBody>
      </p:sp>
      <p:sp>
        <p:nvSpPr>
          <p:cNvPr id="6" name="Pladsholder til sidefod 5">
            <a:extLst>
              <a:ext uri="{FF2B5EF4-FFF2-40B4-BE49-F238E27FC236}">
                <a16:creationId xmlns:a16="http://schemas.microsoft.com/office/drawing/2014/main" id="{4C42041F-4480-04AE-366A-4260885B5AD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55487D5-2FBB-3FE6-3C58-AB99372F6C7F}"/>
              </a:ext>
            </a:extLst>
          </p:cNvPr>
          <p:cNvSpPr>
            <a:spLocks noGrp="1"/>
          </p:cNvSpPr>
          <p:nvPr>
            <p:ph type="sldNum" sz="quarter" idx="12"/>
          </p:nvPr>
        </p:nvSpPr>
        <p:spPr/>
        <p:txBody>
          <a:bodyPr/>
          <a:lstStyle/>
          <a:p>
            <a:fld id="{EDC08B96-ACE3-40EF-8734-F215A07EA760}" type="slidenum">
              <a:rPr lang="da-DK" smtClean="0"/>
              <a:t>‹nr.›</a:t>
            </a:fld>
            <a:endParaRPr lang="da-DK"/>
          </a:p>
        </p:txBody>
      </p:sp>
    </p:spTree>
    <p:extLst>
      <p:ext uri="{BB962C8B-B14F-4D97-AF65-F5344CB8AC3E}">
        <p14:creationId xmlns:p14="http://schemas.microsoft.com/office/powerpoint/2010/main" val="217320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3" Type="http://schemas.openxmlformats.org/officeDocument/2006/relationships/tags" Target="../tags/tag1.xml"/><Relationship Id="rId7" Type="http://schemas.openxmlformats.org/officeDocument/2006/relationships/tags" Target="../tags/tag5.xml"/><Relationship Id="rId12" Type="http://schemas.openxmlformats.org/officeDocument/2006/relationships/tags" Target="../tags/tag10.xml"/><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tags" Target="../tags/tag4.xml"/><Relationship Id="rId11" Type="http://schemas.openxmlformats.org/officeDocument/2006/relationships/tags" Target="../tags/tag9.xml"/><Relationship Id="rId5" Type="http://schemas.openxmlformats.org/officeDocument/2006/relationships/tags" Target="../tags/tag3.xml"/><Relationship Id="rId15" Type="http://schemas.openxmlformats.org/officeDocument/2006/relationships/tags" Target="../tags/tag13.xml"/><Relationship Id="rId10" Type="http://schemas.openxmlformats.org/officeDocument/2006/relationships/tags" Target="../tags/tag8.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D230EB5-5624-FA21-6C82-70AEC6C6F6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D9C2C26-D1D1-3EBE-389F-5192BF8F12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56991C5-FD89-C70E-D132-ABE2DD3DA6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EC624B-FB9B-4024-9DBD-DCE3CA3807B1}" type="datetimeFigureOut">
              <a:rPr lang="da-DK" smtClean="0"/>
              <a:t>30-05-2025</a:t>
            </a:fld>
            <a:endParaRPr lang="da-DK"/>
          </a:p>
        </p:txBody>
      </p:sp>
      <p:sp>
        <p:nvSpPr>
          <p:cNvPr id="5" name="Pladsholder til sidefod 4">
            <a:extLst>
              <a:ext uri="{FF2B5EF4-FFF2-40B4-BE49-F238E27FC236}">
                <a16:creationId xmlns:a16="http://schemas.microsoft.com/office/drawing/2014/main" id="{BE1E510D-7C6D-9298-6D4C-6194E043F6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F25F4410-122B-5D9A-07E7-E1A4E0E872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C08B96-ACE3-40EF-8734-F215A07EA760}" type="slidenum">
              <a:rPr lang="da-DK" smtClean="0"/>
              <a:t>‹nr.›</a:t>
            </a:fld>
            <a:endParaRPr lang="da-DK"/>
          </a:p>
        </p:txBody>
      </p:sp>
    </p:spTree>
    <p:extLst>
      <p:ext uri="{BB962C8B-B14F-4D97-AF65-F5344CB8AC3E}">
        <p14:creationId xmlns:p14="http://schemas.microsoft.com/office/powerpoint/2010/main" val="329681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771594"/>
          </a:xfrm>
          <a:prstGeom prst="rect">
            <a:avLst/>
          </a:prstGeom>
        </p:spPr>
        <p:txBody>
          <a:bodyPr vert="horz" lIns="0" tIns="0" rIns="0" bIns="0" rtlCol="0">
            <a:noAutofit/>
          </a:bodyPr>
          <a:lstStyle/>
          <a:p>
            <a:pPr lvl="0"/>
            <a:r>
              <a:rPr lang="da-DK" noProof="0" dirty="0"/>
              <a:t>Level 1</a:t>
            </a:r>
          </a:p>
          <a:p>
            <a:pPr lvl="1"/>
            <a:r>
              <a:rPr lang="da-DK" noProof="0" dirty="0"/>
              <a:t>Level 2</a:t>
            </a:r>
          </a:p>
          <a:p>
            <a:pPr lvl="2"/>
            <a:r>
              <a:rPr lang="da-DK" noProof="0" dirty="0"/>
              <a:t>Level 3</a:t>
            </a:r>
          </a:p>
          <a:p>
            <a:pPr lvl="3"/>
            <a:r>
              <a:rPr lang="da-DK" noProof="0" dirty="0"/>
              <a:t>Level 4, Header</a:t>
            </a:r>
          </a:p>
          <a:p>
            <a:pPr lvl="4"/>
            <a:r>
              <a:rPr lang="da-DK" noProof="0" dirty="0"/>
              <a:t>Level 5, Body</a:t>
            </a:r>
          </a:p>
          <a:p>
            <a:pPr lvl="5"/>
            <a:r>
              <a:rPr lang="da-DK" noProof="0" dirty="0"/>
              <a:t>Level 6 Report bullet</a:t>
            </a:r>
          </a:p>
          <a:p>
            <a:pPr lvl="6"/>
            <a:r>
              <a:rPr lang="da-DK" noProof="0" dirty="0"/>
              <a:t>Level 7, Report Header</a:t>
            </a:r>
          </a:p>
          <a:p>
            <a:pPr lvl="7"/>
            <a:r>
              <a:rPr lang="da-DK" noProof="0" dirty="0"/>
              <a:t>Level 8, Report Body</a:t>
            </a:r>
          </a:p>
          <a:p>
            <a:pPr lvl="8"/>
            <a:r>
              <a:rPr lang="da-DK" noProof="0" dirty="0" err="1"/>
              <a:t>Infographic</a:t>
            </a:r>
            <a:endParaRPr lang="da-DK" noProof="0" dirty="0"/>
          </a:p>
        </p:txBody>
      </p:sp>
      <p:sp>
        <p:nvSpPr>
          <p:cNvPr id="4" name="Date_GeneralDate"/>
          <p:cNvSpPr>
            <a:spLocks noGrp="1"/>
          </p:cNvSpPr>
          <p:nvPr>
            <p:ph type="dt" sz="half" idx="2"/>
          </p:nvPr>
        </p:nvSpPr>
        <p:spPr>
          <a:xfrm>
            <a:off x="8654542" y="310326"/>
            <a:ext cx="2401755" cy="180000"/>
          </a:xfrm>
          <a:prstGeom prst="rect">
            <a:avLst/>
          </a:prstGeom>
        </p:spPr>
        <p:txBody>
          <a:bodyPr vert="horz" lIns="0" tIns="0" rIns="0" bIns="0" rtlCol="0" anchor="b" anchorCtr="0"/>
          <a:lstStyle>
            <a:lvl1pPr algn="l">
              <a:defRPr sz="1000">
                <a:solidFill>
                  <a:schemeClr val="tx1"/>
                </a:solidFill>
                <a:latin typeface="Arial" panose="020B0604020202020204" pitchFamily="34" charset="0"/>
                <a:cs typeface="Arial" panose="020B0604020202020204" pitchFamily="34" charset="0"/>
              </a:defRPr>
            </a:lvl1pPr>
          </a:lstStyle>
          <a:p>
            <a:endParaRPr lang="da-DK" dirty="0"/>
          </a:p>
        </p:txBody>
      </p:sp>
      <p:sp>
        <p:nvSpPr>
          <p:cNvPr id="6" name="Slide Number Placeholder 5"/>
          <p:cNvSpPr>
            <a:spLocks noGrp="1"/>
          </p:cNvSpPr>
          <p:nvPr>
            <p:ph type="sldNum" sz="quarter" idx="4"/>
          </p:nvPr>
        </p:nvSpPr>
        <p:spPr>
          <a:xfrm>
            <a:off x="11072201" y="310326"/>
            <a:ext cx="394920" cy="18000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da-DK" dirty="0"/>
              <a:t>Klik for at redigere titeltypografien i masteren</a:t>
            </a:r>
          </a:p>
        </p:txBody>
      </p:sp>
      <p:sp>
        <p:nvSpPr>
          <p:cNvPr id="32" name="TextBox 31">
            <a:extLst>
              <a:ext uri="{FF2B5EF4-FFF2-40B4-BE49-F238E27FC236}">
                <a16:creationId xmlns:a16="http://schemas.microsoft.com/office/drawing/2014/main" id="{57FFECA4-A506-4CDF-A5E2-B83624E71218}"/>
              </a:ext>
            </a:extLst>
          </p:cNvPr>
          <p:cNvSpPr txBox="1"/>
          <p:nvPr/>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b="0" i="0" dirty="0">
                <a:solidFill>
                  <a:schemeClr val="tx1"/>
                </a:solidFill>
                <a:latin typeface="Arial" panose="020B0604020202020204" pitchFamily="34" charset="0"/>
                <a:cs typeface="Arial" panose="020B0604020202020204" pitchFamily="34" charset="0"/>
              </a:rPr>
              <a:t>Aalborg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4" name="Rectangle 33" hidden="1">
            <a:extLst>
              <a:ext uri="{FF2B5EF4-FFF2-40B4-BE49-F238E27FC236}">
                <a16:creationId xmlns:a16="http://schemas.microsoft.com/office/drawing/2014/main" id="{CB710F3F-D32A-427F-95E1-331D903169A9}"/>
              </a:ext>
            </a:extLst>
          </p:cNvPr>
          <p:cNvSpPr/>
          <p:nvPr>
            <p:custDataLst>
              <p:tags r:id="rId3"/>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5" name="Rectangle 34" hidden="1">
            <a:extLst>
              <a:ext uri="{FF2B5EF4-FFF2-40B4-BE49-F238E27FC236}">
                <a16:creationId xmlns:a16="http://schemas.microsoft.com/office/drawing/2014/main" id="{5CB96580-3D08-4D7A-B9FA-419A1A34FDCE}"/>
              </a:ext>
            </a:extLst>
          </p:cNvPr>
          <p:cNvSpPr/>
          <p:nvPr>
            <p:custDataLst>
              <p:tags r:id="rId4"/>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6" name="Rectangle 35" hidden="1">
            <a:extLst>
              <a:ext uri="{FF2B5EF4-FFF2-40B4-BE49-F238E27FC236}">
                <a16:creationId xmlns:a16="http://schemas.microsoft.com/office/drawing/2014/main" id="{45346A71-5DB5-4F96-AE7E-84EC6788B03A}"/>
              </a:ext>
            </a:extLst>
          </p:cNvPr>
          <p:cNvSpPr/>
          <p:nvPr>
            <p:custDataLst>
              <p:tags r:id="rId5"/>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7" name="Rectangle 36" hidden="1">
            <a:extLst>
              <a:ext uri="{FF2B5EF4-FFF2-40B4-BE49-F238E27FC236}">
                <a16:creationId xmlns:a16="http://schemas.microsoft.com/office/drawing/2014/main" id="{7CD04DB1-2BF7-4B35-8C91-A50D70ED9894}"/>
              </a:ext>
            </a:extLst>
          </p:cNvPr>
          <p:cNvSpPr/>
          <p:nvPr>
            <p:custDataLst>
              <p:tags r:id="rId6"/>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8" name="Rectangle 37" hidden="1">
            <a:extLst>
              <a:ext uri="{FF2B5EF4-FFF2-40B4-BE49-F238E27FC236}">
                <a16:creationId xmlns:a16="http://schemas.microsoft.com/office/drawing/2014/main" id="{17BD7207-F9C6-42A9-B0FC-7611D0F4E891}"/>
              </a:ext>
            </a:extLst>
          </p:cNvPr>
          <p:cNvSpPr/>
          <p:nvPr>
            <p:custDataLst>
              <p:tags r:id="rId7"/>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9" name="Rectangle 38" hidden="1">
            <a:extLst>
              <a:ext uri="{FF2B5EF4-FFF2-40B4-BE49-F238E27FC236}">
                <a16:creationId xmlns:a16="http://schemas.microsoft.com/office/drawing/2014/main" id="{13500D02-31DC-408F-A3C2-61D4899A0B41}"/>
              </a:ext>
            </a:extLst>
          </p:cNvPr>
          <p:cNvSpPr/>
          <p:nvPr>
            <p:custDataLst>
              <p:tags r:id="rId8"/>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0" name="Rectangle 39" hidden="1">
            <a:extLst>
              <a:ext uri="{FF2B5EF4-FFF2-40B4-BE49-F238E27FC236}">
                <a16:creationId xmlns:a16="http://schemas.microsoft.com/office/drawing/2014/main" id="{2AB0E2F7-7457-44D5-A045-97510FA1B41F}"/>
              </a:ext>
            </a:extLst>
          </p:cNvPr>
          <p:cNvSpPr/>
          <p:nvPr>
            <p:custDataLst>
              <p:tags r:id="rId9"/>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1" name="Rectangle 40" hidden="1">
            <a:extLst>
              <a:ext uri="{FF2B5EF4-FFF2-40B4-BE49-F238E27FC236}">
                <a16:creationId xmlns:a16="http://schemas.microsoft.com/office/drawing/2014/main" id="{D55F16DA-B2A0-4EB4-98D3-BA973AA26134}"/>
              </a:ext>
            </a:extLst>
          </p:cNvPr>
          <p:cNvSpPr/>
          <p:nvPr>
            <p:custDataLst>
              <p:tags r:id="rId10"/>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2" name="Rectangle 41" hidden="1">
            <a:extLst>
              <a:ext uri="{FF2B5EF4-FFF2-40B4-BE49-F238E27FC236}">
                <a16:creationId xmlns:a16="http://schemas.microsoft.com/office/drawing/2014/main" id="{8E737572-C5EE-488A-B15A-9F6A221D7CC7}"/>
              </a:ext>
            </a:extLst>
          </p:cNvPr>
          <p:cNvSpPr/>
          <p:nvPr>
            <p:custDataLst>
              <p:tags r:id="rId11"/>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3" name="Rectangle 42" hidden="1">
            <a:extLst>
              <a:ext uri="{FF2B5EF4-FFF2-40B4-BE49-F238E27FC236}">
                <a16:creationId xmlns:a16="http://schemas.microsoft.com/office/drawing/2014/main" id="{39EBCFDB-1653-4600-BB4A-6FD9AB7782C7}"/>
              </a:ext>
            </a:extLst>
          </p:cNvPr>
          <p:cNvSpPr/>
          <p:nvPr>
            <p:custDataLst>
              <p:tags r:id="rId12"/>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4" name="Rectangle 43" hidden="1">
            <a:extLst>
              <a:ext uri="{FF2B5EF4-FFF2-40B4-BE49-F238E27FC236}">
                <a16:creationId xmlns:a16="http://schemas.microsoft.com/office/drawing/2014/main" id="{791248E9-A913-4935-A806-E175CA7724D5}"/>
              </a:ext>
            </a:extLst>
          </p:cNvPr>
          <p:cNvSpPr/>
          <p:nvPr>
            <p:custDataLst>
              <p:tags r:id="rId13"/>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5" name="Rectangle 44" hidden="1">
            <a:extLst>
              <a:ext uri="{FF2B5EF4-FFF2-40B4-BE49-F238E27FC236}">
                <a16:creationId xmlns:a16="http://schemas.microsoft.com/office/drawing/2014/main" id="{332D62CB-AC31-435B-8E19-DC5EB0BA3E67}"/>
              </a:ext>
            </a:extLst>
          </p:cNvPr>
          <p:cNvSpPr/>
          <p:nvPr>
            <p:custDataLst>
              <p:tags r:id="rId14"/>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46" name="Rectangle 45" hidden="1">
            <a:extLst>
              <a:ext uri="{FF2B5EF4-FFF2-40B4-BE49-F238E27FC236}">
                <a16:creationId xmlns:a16="http://schemas.microsoft.com/office/drawing/2014/main" id="{27E02A88-63E5-41AE-9681-54160E3850AC}"/>
              </a:ext>
            </a:extLst>
          </p:cNvPr>
          <p:cNvSpPr/>
          <p:nvPr>
            <p:custDataLst>
              <p:tags r:id="rId15"/>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Tree>
    <p:extLst>
      <p:ext uri="{BB962C8B-B14F-4D97-AF65-F5344CB8AC3E}">
        <p14:creationId xmlns:p14="http://schemas.microsoft.com/office/powerpoint/2010/main" val="1014361968"/>
      </p:ext>
    </p:extLst>
  </p:cSld>
  <p:clrMap bg1="lt1" tx1="dk1" bg2="lt2" tx2="dk2" accent1="accent1" accent2="accent2" accent3="accent3" accent4="accent4" accent5="accent5" accent6="accent6" hlink="hlink" folHlink="folHlink"/>
  <p:sldLayoutIdLst>
    <p:sldLayoutId id="2147483946" r:id="rId1"/>
  </p:sldLayoutIdLst>
  <p:hf hdr="0" dt="0"/>
  <p:txStyles>
    <p:titleStyle>
      <a:lvl1pPr algn="l" defTabSz="914400" rtl="0" eaLnBrk="1" latinLnBrk="0" hangingPunct="1">
        <a:lnSpc>
          <a:spcPct val="83000"/>
        </a:lnSpc>
        <a:spcBef>
          <a:spcPct val="0"/>
        </a:spcBef>
        <a:buNone/>
        <a:defRPr sz="3500" b="1" kern="1200">
          <a:solidFill>
            <a:schemeClr val="tx1"/>
          </a:solidFill>
          <a:latin typeface="Arial" panose="020B0604020202020204" pitchFamily="34" charset="0"/>
          <a:ea typeface="+mj-ea"/>
          <a:cs typeface="Arial" panose="020B0604020202020204" pitchFamily="34" charset="0"/>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Et billede, der indeholder udendørs, vand, sky, bygning">
            <a:extLst>
              <a:ext uri="{FF2B5EF4-FFF2-40B4-BE49-F238E27FC236}">
                <a16:creationId xmlns:a16="http://schemas.microsoft.com/office/drawing/2014/main" id="{7DBBFD67-E2EE-0B30-1C77-E943B14EF77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b="15378"/>
          <a:stretch/>
        </p:blipFill>
        <p:spPr>
          <a:xfrm>
            <a:off x="-1180" y="0"/>
            <a:ext cx="12193180" cy="6861590"/>
          </a:xfrm>
          <a:noFill/>
        </p:spPr>
      </p:pic>
      <p:pic>
        <p:nvPicPr>
          <p:cNvPr id="14" name="Billede 13" descr="Et billede, der indeholder Font/skrifttype, tekst, Grafik, logo&#10;&#10;Automatisk genereret beskrivelse">
            <a:extLst>
              <a:ext uri="{FF2B5EF4-FFF2-40B4-BE49-F238E27FC236}">
                <a16:creationId xmlns:a16="http://schemas.microsoft.com/office/drawing/2014/main" id="{44E06D68-145E-6665-E6E1-D8E40AF81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41" name="Rektangel: afrundede hjørner 40">
            <a:extLst>
              <a:ext uri="{FF2B5EF4-FFF2-40B4-BE49-F238E27FC236}">
                <a16:creationId xmlns:a16="http://schemas.microsoft.com/office/drawing/2014/main" id="{6898333C-E9E8-99ED-70BC-D59D2BF15DDB}"/>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0" b="1" dirty="0">
                <a:solidFill>
                  <a:srgbClr val="224430"/>
                </a:solidFill>
                <a:latin typeface="Arial" panose="020B0604020202020204" pitchFamily="34" charset="0"/>
                <a:cs typeface="Arial" panose="020B0604020202020204" pitchFamily="34" charset="0"/>
              </a:rPr>
              <a:t>IDÉ</a:t>
            </a:r>
          </a:p>
        </p:txBody>
      </p:sp>
    </p:spTree>
    <p:extLst>
      <p:ext uri="{BB962C8B-B14F-4D97-AF65-F5344CB8AC3E}">
        <p14:creationId xmlns:p14="http://schemas.microsoft.com/office/powerpoint/2010/main" val="39167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descr="Et billede, der indeholder udendørs, vindue, plante, by&#10;&#10;Indhold genereret af kunstig intelligens kan være forkert.">
            <a:extLst>
              <a:ext uri="{FF2B5EF4-FFF2-40B4-BE49-F238E27FC236}">
                <a16:creationId xmlns:a16="http://schemas.microsoft.com/office/drawing/2014/main" id="{411829A1-638C-9991-8E10-A6798C9FE9B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480" r="-2" b="12978"/>
          <a:stretch>
            <a:fillRect/>
          </a:stretch>
        </p:blipFill>
        <p:spPr>
          <a:xfrm>
            <a:off x="-6588" y="10"/>
            <a:ext cx="12198588" cy="6857990"/>
          </a:xfrm>
          <a:prstGeom prst="rect">
            <a:avLst/>
          </a:prstGeom>
        </p:spPr>
      </p:pic>
      <p:pic>
        <p:nvPicPr>
          <p:cNvPr id="6" name="Billede 5" descr="Et billede, der indeholder Font/skrifttype, tekst, Grafik, logo&#10;&#10;Automatisk genereret beskrivelse">
            <a:extLst>
              <a:ext uri="{FF2B5EF4-FFF2-40B4-BE49-F238E27FC236}">
                <a16:creationId xmlns:a16="http://schemas.microsoft.com/office/drawing/2014/main" id="{C2EDA212-989F-2073-E76E-68218BB6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7" name="Rektangel: afrundede hjørner 6">
            <a:extLst>
              <a:ext uri="{FF2B5EF4-FFF2-40B4-BE49-F238E27FC236}">
                <a16:creationId xmlns:a16="http://schemas.microsoft.com/office/drawing/2014/main" id="{C62F070B-BBD0-0CF7-F97D-AE19FCA3BF69}"/>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000" b="1" dirty="0">
                <a:solidFill>
                  <a:srgbClr val="224430"/>
                </a:solidFill>
                <a:latin typeface="Arial" panose="020B0604020202020204" pitchFamily="34" charset="0"/>
                <a:cs typeface="Arial" panose="020B0604020202020204" pitchFamily="34" charset="0"/>
              </a:rPr>
              <a:t>Temaer giver information, fremmer forståelse og understøtter dialogen ved fremmøde</a:t>
            </a:r>
          </a:p>
          <a:p>
            <a:pPr algn="ctr"/>
            <a:endParaRPr lang="da-DK" sz="3000" b="1" dirty="0">
              <a:solidFill>
                <a:srgbClr val="224430"/>
              </a:solidFill>
              <a:latin typeface="Arial" panose="020B0604020202020204" pitchFamily="34" charset="0"/>
              <a:cs typeface="Arial" panose="020B0604020202020204" pitchFamily="34" charset="0"/>
            </a:endParaRPr>
          </a:p>
          <a:p>
            <a:pPr algn="ctr"/>
            <a:r>
              <a:rPr lang="da-DK" sz="3000" b="1" dirty="0">
                <a:solidFill>
                  <a:srgbClr val="224430"/>
                </a:solidFill>
                <a:latin typeface="Arial" panose="020B0604020202020204" pitchFamily="34" charset="0"/>
                <a:cs typeface="Arial" panose="020B0604020202020204" pitchFamily="34" charset="0"/>
              </a:rPr>
              <a:t>Enkelte temaer er irrelevante, positivt med muligheden for at springe over</a:t>
            </a:r>
          </a:p>
        </p:txBody>
      </p:sp>
    </p:spTree>
    <p:extLst>
      <p:ext uri="{BB962C8B-B14F-4D97-AF65-F5344CB8AC3E}">
        <p14:creationId xmlns:p14="http://schemas.microsoft.com/office/powerpoint/2010/main" val="3365835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udendørs, sky, vand, båd&#10;&#10;Indhold genereret af kunstig intelligens kan være forkert.">
            <a:extLst>
              <a:ext uri="{FF2B5EF4-FFF2-40B4-BE49-F238E27FC236}">
                <a16:creationId xmlns:a16="http://schemas.microsoft.com/office/drawing/2014/main" id="{3DBD9672-BFDC-6CA5-7F47-58E31F65A0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93" b="7793"/>
          <a:stretch>
            <a:fillRect/>
          </a:stretch>
        </p:blipFill>
        <p:spPr/>
      </p:pic>
      <p:pic>
        <p:nvPicPr>
          <p:cNvPr id="10" name="Billede 9" descr="Et billede, der indeholder Font/skrifttype, tekst, Grafik, logo&#10;&#10;Automatisk genereret beskrivelse">
            <a:extLst>
              <a:ext uri="{FF2B5EF4-FFF2-40B4-BE49-F238E27FC236}">
                <a16:creationId xmlns:a16="http://schemas.microsoft.com/office/drawing/2014/main" id="{9E7743E3-97E2-C656-89F8-FEA381ED1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11" name="Rektangel: afrundede hjørner 10">
            <a:extLst>
              <a:ext uri="{FF2B5EF4-FFF2-40B4-BE49-F238E27FC236}">
                <a16:creationId xmlns:a16="http://schemas.microsoft.com/office/drawing/2014/main" id="{74590294-B1E8-5A87-1CA9-795E91068A03}"/>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000" b="1" dirty="0">
                <a:solidFill>
                  <a:srgbClr val="224430"/>
                </a:solidFill>
                <a:latin typeface="Arial" panose="020B0604020202020204" pitchFamily="34" charset="0"/>
                <a:cs typeface="Arial" panose="020B0604020202020204" pitchFamily="34" charset="0"/>
              </a:rPr>
              <a:t>Alle deltagere overvejede 7 ugers forløb, men muligheden for at starte nu var afgørende</a:t>
            </a:r>
          </a:p>
          <a:p>
            <a:pPr algn="ctr"/>
            <a:endParaRPr lang="da-DK" sz="3000" b="1" dirty="0">
              <a:solidFill>
                <a:srgbClr val="224430"/>
              </a:solidFill>
              <a:latin typeface="Arial" panose="020B0604020202020204" pitchFamily="34" charset="0"/>
              <a:cs typeface="Arial" panose="020B0604020202020204" pitchFamily="34" charset="0"/>
            </a:endParaRPr>
          </a:p>
          <a:p>
            <a:pPr algn="ctr"/>
            <a:r>
              <a:rPr lang="da-DK" sz="3000" b="1" dirty="0">
                <a:solidFill>
                  <a:srgbClr val="224430"/>
                </a:solidFill>
                <a:latin typeface="Arial" panose="020B0604020202020204" pitchFamily="34" charset="0"/>
                <a:cs typeface="Arial" panose="020B0604020202020204" pitchFamily="34" charset="0"/>
              </a:rPr>
              <a:t>Efterspørger mulighed for opfølgende individuel samtale</a:t>
            </a:r>
          </a:p>
          <a:p>
            <a:pPr algn="ctr"/>
            <a:endParaRPr lang="da-DK" sz="2500" b="1" dirty="0">
              <a:solidFill>
                <a:srgbClr val="224430"/>
              </a:solidFill>
              <a:latin typeface="Arial" panose="020B0604020202020204" pitchFamily="34" charset="0"/>
              <a:cs typeface="Arial" panose="020B0604020202020204" pitchFamily="34" charset="0"/>
            </a:endParaRPr>
          </a:p>
          <a:p>
            <a:pPr algn="ctr"/>
            <a:endParaRPr lang="da-DK" sz="2500" b="1" dirty="0">
              <a:solidFill>
                <a:srgbClr val="2244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23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ladsholder til billede 19">
            <a:extLst>
              <a:ext uri="{FF2B5EF4-FFF2-40B4-BE49-F238E27FC236}">
                <a16:creationId xmlns:a16="http://schemas.microsoft.com/office/drawing/2014/main" id="{E0F709C1-22C2-BD5A-5DFE-A8EFA1EA742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694" b="7694"/>
          <a:stretch/>
        </p:blipFill>
        <p:spPr>
          <a:xfrm>
            <a:off x="0" y="391"/>
            <a:ext cx="12193200" cy="6860819"/>
          </a:xfrm>
          <a:noFill/>
        </p:spPr>
      </p:pic>
      <p:sp>
        <p:nvSpPr>
          <p:cNvPr id="3" name="Pladsholder til slidenummer 2">
            <a:extLst>
              <a:ext uri="{FF2B5EF4-FFF2-40B4-BE49-F238E27FC236}">
                <a16:creationId xmlns:a16="http://schemas.microsoft.com/office/drawing/2014/main" id="{DC546E07-90BE-0ED2-A944-83C67BA052B0}"/>
              </a:ext>
            </a:extLst>
          </p:cNvPr>
          <p:cNvSpPr>
            <a:spLocks noGrp="1"/>
          </p:cNvSpPr>
          <p:nvPr>
            <p:ph type="sldNum" sz="quarter" idx="12"/>
          </p:nvPr>
        </p:nvSpPr>
        <p:spPr/>
        <p:txBody>
          <a:bodyPr/>
          <a:lstStyle/>
          <a:p>
            <a:pPr>
              <a:spcAft>
                <a:spcPts val="600"/>
              </a:spcAft>
            </a:pPr>
            <a:fld id="{859873C9-BF5D-4A9A-BB31-45BBB7BABAF7}" type="slidenum">
              <a:rPr lang="da-DK" smtClean="0"/>
              <a:pPr>
                <a:spcAft>
                  <a:spcPts val="600"/>
                </a:spcAft>
              </a:pPr>
              <a:t>12</a:t>
            </a:fld>
            <a:endParaRPr lang="da-DK"/>
          </a:p>
        </p:txBody>
      </p:sp>
      <p:pic>
        <p:nvPicPr>
          <p:cNvPr id="9" name="Billede 8" descr="Et billede, der indeholder Font/skrifttype, tekst, Grafik, logo&#10;&#10;Automatisk genereret beskrivelse">
            <a:extLst>
              <a:ext uri="{FF2B5EF4-FFF2-40B4-BE49-F238E27FC236}">
                <a16:creationId xmlns:a16="http://schemas.microsoft.com/office/drawing/2014/main" id="{3DC0A9B0-3F4F-5BF2-ECC4-07968B70F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11" name="Rektangel: afrundede hjørner 10">
            <a:extLst>
              <a:ext uri="{FF2B5EF4-FFF2-40B4-BE49-F238E27FC236}">
                <a16:creationId xmlns:a16="http://schemas.microsoft.com/office/drawing/2014/main" id="{12CD4231-62CB-9EEB-0B92-172B7062BD03}"/>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4000" dirty="0">
                <a:solidFill>
                  <a:srgbClr val="224430"/>
                </a:solidFill>
                <a:latin typeface="+mj-lt"/>
                <a:ea typeface="Aptos" panose="020B0004020202020204" pitchFamily="34" charset="0"/>
                <a:cs typeface="Times New Roman" panose="02020603050405020304" pitchFamily="18" charset="0"/>
              </a:rPr>
              <a:t>B3:</a:t>
            </a:r>
            <a:r>
              <a:rPr lang="da-DK" sz="4000" b="1" i="1" dirty="0">
                <a:solidFill>
                  <a:srgbClr val="224430"/>
                </a:solidFill>
                <a:latin typeface="+mj-lt"/>
                <a:ea typeface="Aptos" panose="020B0004020202020204" pitchFamily="34" charset="0"/>
                <a:cs typeface="Times New Roman" panose="02020603050405020304" pitchFamily="18" charset="0"/>
              </a:rPr>
              <a:t> </a:t>
            </a:r>
            <a:r>
              <a:rPr lang="da-DK" sz="4000" b="1" i="1" dirty="0">
                <a:solidFill>
                  <a:srgbClr val="224430"/>
                </a:solidFill>
                <a:effectLst/>
                <a:latin typeface="+mj-lt"/>
                <a:ea typeface="Aptos" panose="020B0004020202020204" pitchFamily="34" charset="0"/>
                <a:cs typeface="Times New Roman" panose="02020603050405020304" pitchFamily="18" charset="0"/>
              </a:rPr>
              <a:t>”Jeg synes det har været er virkelig fint og synes bestemt det er værd at gå videre med og køre igen” </a:t>
            </a:r>
            <a:endParaRPr lang="da-DK" sz="4000" b="1" dirty="0">
              <a:solidFill>
                <a:srgbClr val="224430"/>
              </a:solidFill>
              <a:latin typeface="+mj-lt"/>
              <a:cs typeface="Arial" panose="020B0604020202020204" pitchFamily="34" charset="0"/>
            </a:endParaRPr>
          </a:p>
        </p:txBody>
      </p:sp>
    </p:spTree>
    <p:extLst>
      <p:ext uri="{BB962C8B-B14F-4D97-AF65-F5344CB8AC3E}">
        <p14:creationId xmlns:p14="http://schemas.microsoft.com/office/powerpoint/2010/main" val="1005804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3DBD9672-BFDC-6CA5-7F47-58E31F65A0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89" b="7789"/>
          <a:stretch/>
        </p:blipFill>
        <p:spPr/>
      </p:pic>
      <p:pic>
        <p:nvPicPr>
          <p:cNvPr id="10" name="Billede 9" descr="Et billede, der indeholder Font/skrifttype, tekst, Grafik, logo&#10;&#10;Automatisk genereret beskrivelse">
            <a:extLst>
              <a:ext uri="{FF2B5EF4-FFF2-40B4-BE49-F238E27FC236}">
                <a16:creationId xmlns:a16="http://schemas.microsoft.com/office/drawing/2014/main" id="{9E7743E3-97E2-C656-89F8-FEA381ED1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11" name="Rektangel: afrundede hjørner 10">
            <a:extLst>
              <a:ext uri="{FF2B5EF4-FFF2-40B4-BE49-F238E27FC236}">
                <a16:creationId xmlns:a16="http://schemas.microsoft.com/office/drawing/2014/main" id="{74590294-B1E8-5A87-1CA9-795E91068A03}"/>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0" b="1" dirty="0">
                <a:solidFill>
                  <a:srgbClr val="224430"/>
                </a:solidFill>
                <a:latin typeface="Arial" panose="020B0604020202020204" pitchFamily="34" charset="0"/>
                <a:cs typeface="Arial" panose="020B0604020202020204" pitchFamily="34" charset="0"/>
              </a:rPr>
              <a:t>UDVIKLING</a:t>
            </a:r>
          </a:p>
        </p:txBody>
      </p:sp>
    </p:spTree>
    <p:extLst>
      <p:ext uri="{BB962C8B-B14F-4D97-AF65-F5344CB8AC3E}">
        <p14:creationId xmlns:p14="http://schemas.microsoft.com/office/powerpoint/2010/main" val="117206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udendørs, sky, vindue, bygning&#10;&#10;Indhold genereret af kunstig intelligens kan være forkert.">
            <a:extLst>
              <a:ext uri="{FF2B5EF4-FFF2-40B4-BE49-F238E27FC236}">
                <a16:creationId xmlns:a16="http://schemas.microsoft.com/office/drawing/2014/main" id="{3E61E426-E0DB-4094-96E7-DA3E47654FF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98" b="7798"/>
          <a:stretch>
            <a:fillRect/>
          </a:stretch>
        </p:blipFill>
        <p:spPr/>
      </p:pic>
      <p:pic>
        <p:nvPicPr>
          <p:cNvPr id="20" name="Billede 19" descr="Et billede, der indeholder Font/skrifttype, tekst, Grafik, logo&#10;&#10;Automatisk genereret beskrivelse">
            <a:extLst>
              <a:ext uri="{FF2B5EF4-FFF2-40B4-BE49-F238E27FC236}">
                <a16:creationId xmlns:a16="http://schemas.microsoft.com/office/drawing/2014/main" id="{428586F5-0D6D-97A5-6EA6-5D0559A36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21" name="Rektangel: afrundede hjørner 20">
            <a:extLst>
              <a:ext uri="{FF2B5EF4-FFF2-40B4-BE49-F238E27FC236}">
                <a16:creationId xmlns:a16="http://schemas.microsoft.com/office/drawing/2014/main" id="{DFAA0129-8D07-EEEF-FF46-261AC48425B5}"/>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9200" b="1" dirty="0">
                <a:solidFill>
                  <a:srgbClr val="224430"/>
                </a:solidFill>
                <a:latin typeface="Arial" panose="020B0604020202020204" pitchFamily="34" charset="0"/>
                <a:cs typeface="Arial" panose="020B0604020202020204" pitchFamily="34" charset="0"/>
              </a:rPr>
              <a:t>REKRUTTERING</a:t>
            </a:r>
          </a:p>
        </p:txBody>
      </p:sp>
    </p:spTree>
    <p:extLst>
      <p:ext uri="{BB962C8B-B14F-4D97-AF65-F5344CB8AC3E}">
        <p14:creationId xmlns:p14="http://schemas.microsoft.com/office/powerpoint/2010/main" val="1123202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ladsholder til billede 7" descr="Et billede, der indeholder udendørs, vand, sky, skyline&#10;&#10;Indhold genereret af kunstig intelligens kan være forkert.">
            <a:extLst>
              <a:ext uri="{FF2B5EF4-FFF2-40B4-BE49-F238E27FC236}">
                <a16:creationId xmlns:a16="http://schemas.microsoft.com/office/drawing/2014/main" id="{28674BC8-6581-87CC-284B-5CAE907E2A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61"/>
          <a:stretch>
            <a:fillRect/>
          </a:stretch>
        </p:blipFill>
        <p:spPr>
          <a:xfrm>
            <a:off x="20" y="1282"/>
            <a:ext cx="12191980" cy="6856718"/>
          </a:xfrm>
          <a:prstGeom prst="rect">
            <a:avLst/>
          </a:prstGeom>
        </p:spPr>
      </p:pic>
      <p:pic>
        <p:nvPicPr>
          <p:cNvPr id="10" name="Billede 9" descr="Et billede, der indeholder Font/skrifttype, tekst, Grafik, logo&#10;&#10;Automatisk genereret beskrivelse">
            <a:extLst>
              <a:ext uri="{FF2B5EF4-FFF2-40B4-BE49-F238E27FC236}">
                <a16:creationId xmlns:a16="http://schemas.microsoft.com/office/drawing/2014/main" id="{FE31EE64-EC55-AE82-DEF0-7A0317EC9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11" name="Rektangel: afrundede hjørner 10">
            <a:extLst>
              <a:ext uri="{FF2B5EF4-FFF2-40B4-BE49-F238E27FC236}">
                <a16:creationId xmlns:a16="http://schemas.microsoft.com/office/drawing/2014/main" id="{E624C712-A9D9-B556-B7B4-BEA84370D8C0}"/>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9" name="Gruppe 18">
            <a:extLst>
              <a:ext uri="{FF2B5EF4-FFF2-40B4-BE49-F238E27FC236}">
                <a16:creationId xmlns:a16="http://schemas.microsoft.com/office/drawing/2014/main" id="{0C904D88-D493-4C78-B94F-0309008BC090}"/>
              </a:ext>
            </a:extLst>
          </p:cNvPr>
          <p:cNvGrpSpPr/>
          <p:nvPr/>
        </p:nvGrpSpPr>
        <p:grpSpPr>
          <a:xfrm>
            <a:off x="1179083" y="2569028"/>
            <a:ext cx="9296400" cy="1714023"/>
            <a:chOff x="1179083" y="2569028"/>
            <a:chExt cx="9296400" cy="1714023"/>
          </a:xfrm>
        </p:grpSpPr>
        <p:sp>
          <p:nvSpPr>
            <p:cNvPr id="13" name="Rutediagram: Forbindelse 12">
              <a:extLst>
                <a:ext uri="{FF2B5EF4-FFF2-40B4-BE49-F238E27FC236}">
                  <a16:creationId xmlns:a16="http://schemas.microsoft.com/office/drawing/2014/main" id="{97C2BD23-8BA3-F103-08E8-DCEAC717575B}"/>
                </a:ext>
              </a:extLst>
            </p:cNvPr>
            <p:cNvSpPr/>
            <p:nvPr/>
          </p:nvSpPr>
          <p:spPr>
            <a:xfrm>
              <a:off x="1179083" y="2569028"/>
              <a:ext cx="1741714" cy="1687285"/>
            </a:xfrm>
            <a:prstGeom prst="flowChartConnector">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FREM-MØDE</a:t>
              </a:r>
            </a:p>
          </p:txBody>
        </p:sp>
        <p:sp>
          <p:nvSpPr>
            <p:cNvPr id="15" name="Rutediagram: Forbindelse 14">
              <a:extLst>
                <a:ext uri="{FF2B5EF4-FFF2-40B4-BE49-F238E27FC236}">
                  <a16:creationId xmlns:a16="http://schemas.microsoft.com/office/drawing/2014/main" id="{31F76CC9-9434-5A5D-EB3A-A6213DFAD692}"/>
                </a:ext>
              </a:extLst>
            </p:cNvPr>
            <p:cNvSpPr/>
            <p:nvPr/>
          </p:nvSpPr>
          <p:spPr>
            <a:xfrm>
              <a:off x="4957415" y="2585357"/>
              <a:ext cx="1741714" cy="1687285"/>
            </a:xfrm>
            <a:prstGeom prst="flowChartConnector">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FREM-MØDE</a:t>
              </a:r>
            </a:p>
          </p:txBody>
        </p:sp>
        <p:sp>
          <p:nvSpPr>
            <p:cNvPr id="16" name="Rutediagram: Forbindelse 15">
              <a:extLst>
                <a:ext uri="{FF2B5EF4-FFF2-40B4-BE49-F238E27FC236}">
                  <a16:creationId xmlns:a16="http://schemas.microsoft.com/office/drawing/2014/main" id="{224F438D-D745-F363-4639-F6AD299715CA}"/>
                </a:ext>
              </a:extLst>
            </p:cNvPr>
            <p:cNvSpPr/>
            <p:nvPr/>
          </p:nvSpPr>
          <p:spPr>
            <a:xfrm>
              <a:off x="8733769" y="2595766"/>
              <a:ext cx="1741714" cy="1687285"/>
            </a:xfrm>
            <a:prstGeom prst="flowChartConnector">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FREM-MØDE</a:t>
              </a:r>
            </a:p>
          </p:txBody>
        </p:sp>
        <p:sp>
          <p:nvSpPr>
            <p:cNvPr id="17" name="Pil: højre 16">
              <a:extLst>
                <a:ext uri="{FF2B5EF4-FFF2-40B4-BE49-F238E27FC236}">
                  <a16:creationId xmlns:a16="http://schemas.microsoft.com/office/drawing/2014/main" id="{869AF507-5BAE-4AD2-DEF5-0CEE10730330}"/>
                </a:ext>
              </a:extLst>
            </p:cNvPr>
            <p:cNvSpPr/>
            <p:nvPr/>
          </p:nvSpPr>
          <p:spPr>
            <a:xfrm>
              <a:off x="3068249" y="2585357"/>
              <a:ext cx="1741714" cy="1687285"/>
            </a:xfrm>
            <a:prstGeom prst="rightArrow">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TEMA 1-8 PÅ EGEN HÅND</a:t>
              </a:r>
            </a:p>
          </p:txBody>
        </p:sp>
        <p:sp>
          <p:nvSpPr>
            <p:cNvPr id="18" name="Pil: højre 17">
              <a:extLst>
                <a:ext uri="{FF2B5EF4-FFF2-40B4-BE49-F238E27FC236}">
                  <a16:creationId xmlns:a16="http://schemas.microsoft.com/office/drawing/2014/main" id="{2CF30942-63BA-0BFB-8C7B-4F84AB3387B5}"/>
                </a:ext>
              </a:extLst>
            </p:cNvPr>
            <p:cNvSpPr/>
            <p:nvPr/>
          </p:nvSpPr>
          <p:spPr>
            <a:xfrm>
              <a:off x="6846581" y="2590381"/>
              <a:ext cx="1741714" cy="1687285"/>
            </a:xfrm>
            <a:prstGeom prst="rightArrow">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TEMA 9-20 PÅ EGEN HÅND</a:t>
              </a:r>
            </a:p>
          </p:txBody>
        </p:sp>
      </p:grpSp>
    </p:spTree>
    <p:extLst>
      <p:ext uri="{BB962C8B-B14F-4D97-AF65-F5344CB8AC3E}">
        <p14:creationId xmlns:p14="http://schemas.microsoft.com/office/powerpoint/2010/main" val="669385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a:extLst>
              <a:ext uri="{FF2B5EF4-FFF2-40B4-BE49-F238E27FC236}">
                <a16:creationId xmlns:a16="http://schemas.microsoft.com/office/drawing/2014/main" id="{3DBD9672-BFDC-6CA5-7F47-58E31F65A09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89" b="7789"/>
          <a:stretch/>
        </p:blipFill>
        <p:spPr/>
      </p:pic>
      <p:pic>
        <p:nvPicPr>
          <p:cNvPr id="10" name="Billede 9" descr="Et billede, der indeholder Font/skrifttype, tekst, Grafik, logo&#10;&#10;Automatisk genereret beskrivelse">
            <a:extLst>
              <a:ext uri="{FF2B5EF4-FFF2-40B4-BE49-F238E27FC236}">
                <a16:creationId xmlns:a16="http://schemas.microsoft.com/office/drawing/2014/main" id="{9E7743E3-97E2-C656-89F8-FEA381ED1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11" name="Rektangel: afrundede hjørner 10">
            <a:extLst>
              <a:ext uri="{FF2B5EF4-FFF2-40B4-BE49-F238E27FC236}">
                <a16:creationId xmlns:a16="http://schemas.microsoft.com/office/drawing/2014/main" id="{74590294-B1E8-5A87-1CA9-795E91068A03}"/>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4800" b="1" dirty="0">
                <a:solidFill>
                  <a:srgbClr val="224430"/>
                </a:solidFill>
                <a:latin typeface="Arial" panose="020B0604020202020204" pitchFamily="34" charset="0"/>
                <a:cs typeface="Arial" panose="020B0604020202020204" pitchFamily="34" charset="0"/>
              </a:rPr>
              <a:t>FREMMØDE 1:MÅLSÆTNING</a:t>
            </a:r>
          </a:p>
          <a:p>
            <a:endParaRPr lang="da-DK" sz="4800" b="1" dirty="0">
              <a:solidFill>
                <a:srgbClr val="224430"/>
              </a:solidFill>
              <a:latin typeface="Arial" panose="020B0604020202020204" pitchFamily="34" charset="0"/>
              <a:cs typeface="Arial" panose="020B0604020202020204" pitchFamily="34" charset="0"/>
            </a:endParaRPr>
          </a:p>
          <a:p>
            <a:r>
              <a:rPr lang="da-DK" sz="4800" b="1" dirty="0">
                <a:solidFill>
                  <a:srgbClr val="224430"/>
                </a:solidFill>
                <a:latin typeface="Arial" panose="020B0604020202020204" pitchFamily="34" charset="0"/>
                <a:cs typeface="Arial" panose="020B0604020202020204" pitchFamily="34" charset="0"/>
              </a:rPr>
              <a:t>FREMMØDE 2:FORHINDRINGER</a:t>
            </a:r>
          </a:p>
          <a:p>
            <a:endParaRPr lang="da-DK" sz="4800" b="1" dirty="0">
              <a:solidFill>
                <a:srgbClr val="224430"/>
              </a:solidFill>
              <a:latin typeface="Arial" panose="020B0604020202020204" pitchFamily="34" charset="0"/>
              <a:cs typeface="Arial" panose="020B0604020202020204" pitchFamily="34" charset="0"/>
            </a:endParaRPr>
          </a:p>
          <a:p>
            <a:r>
              <a:rPr lang="da-DK" sz="4800" b="1" dirty="0">
                <a:solidFill>
                  <a:srgbClr val="224430"/>
                </a:solidFill>
                <a:latin typeface="Arial" panose="020B0604020202020204" pitchFamily="34" charset="0"/>
                <a:cs typeface="Arial" panose="020B0604020202020204" pitchFamily="34" charset="0"/>
              </a:rPr>
              <a:t>FREMMØDE 3:AT HOLDE VED</a:t>
            </a:r>
          </a:p>
        </p:txBody>
      </p:sp>
    </p:spTree>
    <p:extLst>
      <p:ext uri="{BB962C8B-B14F-4D97-AF65-F5344CB8AC3E}">
        <p14:creationId xmlns:p14="http://schemas.microsoft.com/office/powerpoint/2010/main" val="28395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Et billede, der indeholder udendørs, sky, græs, vindmølle&#10;&#10;Indhold genereret af kunstig intelligens kan være forkert.">
            <a:extLst>
              <a:ext uri="{FF2B5EF4-FFF2-40B4-BE49-F238E27FC236}">
                <a16:creationId xmlns:a16="http://schemas.microsoft.com/office/drawing/2014/main" id="{A1D5007B-EDEC-3B3B-74CC-77F7AAE640D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793" b="7793"/>
          <a:stretch>
            <a:fillRect/>
          </a:stretch>
        </p:blipFill>
        <p:spPr/>
      </p:pic>
      <p:pic>
        <p:nvPicPr>
          <p:cNvPr id="5" name="Billede 4" descr="Et billede, der indeholder Font/skrifttype, tekst, Grafik, logo&#10;&#10;Automatisk genereret beskrivelse">
            <a:extLst>
              <a:ext uri="{FF2B5EF4-FFF2-40B4-BE49-F238E27FC236}">
                <a16:creationId xmlns:a16="http://schemas.microsoft.com/office/drawing/2014/main" id="{FB93D675-3D84-AF7F-C1C2-1841EE73D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6" name="Rektangel: afrundede hjørner 5">
            <a:extLst>
              <a:ext uri="{FF2B5EF4-FFF2-40B4-BE49-F238E27FC236}">
                <a16:creationId xmlns:a16="http://schemas.microsoft.com/office/drawing/2014/main" id="{035C7C9F-C04D-1567-9473-B82C10BB68B0}"/>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4000" b="1" dirty="0">
                <a:solidFill>
                  <a:srgbClr val="224430"/>
                </a:solidFill>
                <a:latin typeface="Arial" panose="020B0604020202020204" pitchFamily="34" charset="0"/>
                <a:cs typeface="Arial" panose="020B0604020202020204" pitchFamily="34" charset="0"/>
              </a:rPr>
              <a:t>Evaluering: </a:t>
            </a:r>
            <a:r>
              <a:rPr lang="da-DK" sz="4500" b="1" dirty="0">
                <a:solidFill>
                  <a:srgbClr val="224430"/>
                </a:solidFill>
                <a:latin typeface="Arial" panose="020B0604020202020204" pitchFamily="34" charset="0"/>
                <a:cs typeface="Arial" panose="020B0604020202020204" pitchFamily="34" charset="0"/>
              </a:rPr>
              <a:t>OBSERVATIONER</a:t>
            </a:r>
          </a:p>
          <a:p>
            <a:pPr algn="ctr"/>
            <a:endParaRPr lang="da-DK" sz="4000" b="1" dirty="0">
              <a:solidFill>
                <a:srgbClr val="224430"/>
              </a:solidFill>
              <a:latin typeface="Arial" panose="020B0604020202020204" pitchFamily="34" charset="0"/>
              <a:cs typeface="Arial" panose="020B0604020202020204" pitchFamily="34" charset="0"/>
            </a:endParaRPr>
          </a:p>
          <a:p>
            <a:pPr algn="ctr"/>
            <a:r>
              <a:rPr lang="da-DK" sz="4000" b="1" dirty="0">
                <a:solidFill>
                  <a:srgbClr val="224430"/>
                </a:solidFill>
                <a:latin typeface="Arial" panose="020B0604020202020204" pitchFamily="34" charset="0"/>
                <a:cs typeface="Arial" panose="020B0604020202020204" pitchFamily="34" charset="0"/>
              </a:rPr>
              <a:t>Hjælper hinanden med appen</a:t>
            </a:r>
          </a:p>
          <a:p>
            <a:pPr algn="ctr"/>
            <a:r>
              <a:rPr lang="da-DK" sz="4000" b="1" dirty="0">
                <a:solidFill>
                  <a:srgbClr val="224430"/>
                </a:solidFill>
                <a:latin typeface="Arial" panose="020B0604020202020204" pitchFamily="34" charset="0"/>
                <a:cs typeface="Arial" panose="020B0604020202020204" pitchFamily="34" charset="0"/>
              </a:rPr>
              <a:t>Deltager i samtalerne</a:t>
            </a:r>
          </a:p>
          <a:p>
            <a:pPr algn="ctr"/>
            <a:r>
              <a:rPr lang="da-DK" sz="4000" b="1" dirty="0">
                <a:solidFill>
                  <a:srgbClr val="224430"/>
                </a:solidFill>
                <a:latin typeface="Arial" panose="020B0604020202020204" pitchFamily="34" charset="0"/>
                <a:cs typeface="Arial" panose="020B0604020202020204" pitchFamily="34" charset="0"/>
              </a:rPr>
              <a:t>Stiller uddybende spørgsmål</a:t>
            </a:r>
          </a:p>
          <a:p>
            <a:pPr algn="ctr"/>
            <a:r>
              <a:rPr lang="da-DK" sz="4000" b="1" dirty="0">
                <a:solidFill>
                  <a:srgbClr val="224430"/>
                </a:solidFill>
                <a:latin typeface="Arial" panose="020B0604020202020204" pitchFamily="34" charset="0"/>
                <a:cs typeface="Arial" panose="020B0604020202020204" pitchFamily="34" charset="0"/>
              </a:rPr>
              <a:t>Har hentet appen på forhånd  </a:t>
            </a:r>
          </a:p>
        </p:txBody>
      </p:sp>
    </p:spTree>
    <p:extLst>
      <p:ext uri="{BB962C8B-B14F-4D97-AF65-F5344CB8AC3E}">
        <p14:creationId xmlns:p14="http://schemas.microsoft.com/office/powerpoint/2010/main" val="1897986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ladsholder til billede 9" descr="Et billede, der indeholder udendørs, sky, vand, træ&#10;&#10;Indhold genereret af kunstig intelligens kan være forkert.">
            <a:extLst>
              <a:ext uri="{FF2B5EF4-FFF2-40B4-BE49-F238E27FC236}">
                <a16:creationId xmlns:a16="http://schemas.microsoft.com/office/drawing/2014/main" id="{D90E391E-2FDF-75F7-4E46-8A920FB87AA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11" name="Billede 10" descr="Et billede, der indeholder Font/skrifttype, tekst, Grafik, logo&#10;&#10;Automatisk genereret beskrivelse">
            <a:extLst>
              <a:ext uri="{FF2B5EF4-FFF2-40B4-BE49-F238E27FC236}">
                <a16:creationId xmlns:a16="http://schemas.microsoft.com/office/drawing/2014/main" id="{7F58448E-E779-08AF-BB72-181181C2E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12" name="Rektangel: afrundede hjørner 11">
            <a:extLst>
              <a:ext uri="{FF2B5EF4-FFF2-40B4-BE49-F238E27FC236}">
                <a16:creationId xmlns:a16="http://schemas.microsoft.com/office/drawing/2014/main" id="{23EBEF9E-4556-26B2-942E-A8EC5689E009}"/>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4000" b="1" dirty="0">
                <a:solidFill>
                  <a:srgbClr val="224430"/>
                </a:solidFill>
                <a:latin typeface="Arial" panose="020B0604020202020204" pitchFamily="34" charset="0"/>
                <a:cs typeface="Arial" panose="020B0604020202020204" pitchFamily="34" charset="0"/>
              </a:rPr>
              <a:t>Evaluering</a:t>
            </a:r>
            <a:r>
              <a:rPr lang="da-DK" b="1" dirty="0">
                <a:solidFill>
                  <a:srgbClr val="224430"/>
                </a:solidFill>
                <a:latin typeface="Arial" panose="020B0604020202020204" pitchFamily="34" charset="0"/>
                <a:cs typeface="Arial" panose="020B0604020202020204" pitchFamily="34" charset="0"/>
              </a:rPr>
              <a:t>: </a:t>
            </a:r>
            <a:r>
              <a:rPr lang="da-DK" sz="4500" b="1" dirty="0">
                <a:solidFill>
                  <a:srgbClr val="224430"/>
                </a:solidFill>
                <a:latin typeface="Arial" panose="020B0604020202020204" pitchFamily="34" charset="0"/>
                <a:cs typeface="Arial" panose="020B0604020202020204" pitchFamily="34" charset="0"/>
              </a:rPr>
              <a:t>FOKUSGRUPPEINTERVIEW</a:t>
            </a:r>
          </a:p>
          <a:p>
            <a:pPr algn="ctr"/>
            <a:endParaRPr lang="da-DK" sz="4500" b="1" dirty="0">
              <a:solidFill>
                <a:srgbClr val="224430"/>
              </a:solidFill>
              <a:latin typeface="Arial" panose="020B0604020202020204" pitchFamily="34" charset="0"/>
              <a:cs typeface="Arial" panose="020B0604020202020204" pitchFamily="34" charset="0"/>
            </a:endParaRPr>
          </a:p>
          <a:p>
            <a:pPr algn="ctr"/>
            <a:endParaRPr lang="da-DK" sz="3500" b="1" dirty="0">
              <a:solidFill>
                <a:srgbClr val="224430"/>
              </a:solidFill>
              <a:latin typeface="Arial" panose="020B0604020202020204" pitchFamily="34" charset="0"/>
              <a:cs typeface="Arial" panose="020B0604020202020204" pitchFamily="34" charset="0"/>
            </a:endParaRPr>
          </a:p>
          <a:p>
            <a:pPr algn="ctr"/>
            <a:endParaRPr lang="da-DK" sz="4500" b="1" dirty="0">
              <a:solidFill>
                <a:srgbClr val="224430"/>
              </a:solidFill>
              <a:latin typeface="Arial" panose="020B0604020202020204" pitchFamily="34" charset="0"/>
              <a:cs typeface="Arial" panose="020B0604020202020204" pitchFamily="34" charset="0"/>
            </a:endParaRPr>
          </a:p>
        </p:txBody>
      </p:sp>
      <p:sp>
        <p:nvSpPr>
          <p:cNvPr id="16" name="Rutediagram: Forbindelse 15">
            <a:extLst>
              <a:ext uri="{FF2B5EF4-FFF2-40B4-BE49-F238E27FC236}">
                <a16:creationId xmlns:a16="http://schemas.microsoft.com/office/drawing/2014/main" id="{E4BC0DB0-6189-F5EA-5B11-A8A559F3A304}"/>
              </a:ext>
            </a:extLst>
          </p:cNvPr>
          <p:cNvSpPr/>
          <p:nvPr/>
        </p:nvSpPr>
        <p:spPr>
          <a:xfrm>
            <a:off x="1285128" y="3352799"/>
            <a:ext cx="2104978" cy="2013858"/>
          </a:xfrm>
          <a:prstGeom prst="flowChartConnector">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FORLØBETS STRUKTUR OG OMFANG</a:t>
            </a:r>
          </a:p>
        </p:txBody>
      </p:sp>
      <p:sp>
        <p:nvSpPr>
          <p:cNvPr id="22" name="Rutediagram: Forbindelse 21">
            <a:extLst>
              <a:ext uri="{FF2B5EF4-FFF2-40B4-BE49-F238E27FC236}">
                <a16:creationId xmlns:a16="http://schemas.microsoft.com/office/drawing/2014/main" id="{DF6199F7-58C4-A566-F718-80E6E62BF3EC}"/>
              </a:ext>
            </a:extLst>
          </p:cNvPr>
          <p:cNvSpPr/>
          <p:nvPr/>
        </p:nvSpPr>
        <p:spPr>
          <a:xfrm>
            <a:off x="3803702" y="3352799"/>
            <a:ext cx="2104978" cy="2013858"/>
          </a:xfrm>
          <a:prstGeom prst="flowChartConnector">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MOTIVATION OG BETYDNIN-GEN AF DET SOCIALE </a:t>
            </a:r>
          </a:p>
        </p:txBody>
      </p:sp>
      <p:sp>
        <p:nvSpPr>
          <p:cNvPr id="23" name="Rutediagram: Forbindelse 22">
            <a:extLst>
              <a:ext uri="{FF2B5EF4-FFF2-40B4-BE49-F238E27FC236}">
                <a16:creationId xmlns:a16="http://schemas.microsoft.com/office/drawing/2014/main" id="{B47320B1-FCA9-876A-BCFA-BC9BCF0856E3}"/>
              </a:ext>
            </a:extLst>
          </p:cNvPr>
          <p:cNvSpPr/>
          <p:nvPr/>
        </p:nvSpPr>
        <p:spPr>
          <a:xfrm>
            <a:off x="6322276" y="3352799"/>
            <a:ext cx="2104978" cy="2013858"/>
          </a:xfrm>
          <a:prstGeom prst="flowChartConnector">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DIGITALT INDHOLD OG MULIGHED FOR TILPASNING </a:t>
            </a:r>
          </a:p>
        </p:txBody>
      </p:sp>
      <p:sp>
        <p:nvSpPr>
          <p:cNvPr id="24" name="Rutediagram: Forbindelse 23">
            <a:extLst>
              <a:ext uri="{FF2B5EF4-FFF2-40B4-BE49-F238E27FC236}">
                <a16:creationId xmlns:a16="http://schemas.microsoft.com/office/drawing/2014/main" id="{31D0A961-6609-BEF9-4C03-6963A65FBBA6}"/>
              </a:ext>
            </a:extLst>
          </p:cNvPr>
          <p:cNvSpPr/>
          <p:nvPr/>
        </p:nvSpPr>
        <p:spPr>
          <a:xfrm>
            <a:off x="8840850" y="3352799"/>
            <a:ext cx="2104978" cy="2013858"/>
          </a:xfrm>
          <a:prstGeom prst="flowChartConnector">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VALGET AF FORLØBET OG ØNSKER OM MERE STØTTE OVER TID </a:t>
            </a:r>
          </a:p>
        </p:txBody>
      </p:sp>
    </p:spTree>
    <p:extLst>
      <p:ext uri="{BB962C8B-B14F-4D97-AF65-F5344CB8AC3E}">
        <p14:creationId xmlns:p14="http://schemas.microsoft.com/office/powerpoint/2010/main" val="742506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dsholder til billede 3" descr="Et billede, der indeholder udendørs, bygning, sky, springvand&#10;&#10;Indhold genereret af kunstig intelligens kan være forkert.">
            <a:extLst>
              <a:ext uri="{FF2B5EF4-FFF2-40B4-BE49-F238E27FC236}">
                <a16:creationId xmlns:a16="http://schemas.microsoft.com/office/drawing/2014/main" id="{3D850DFF-E476-7AAE-DB48-CF898AFEADC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440" b="12306"/>
          <a:stretch>
            <a:fillRect/>
          </a:stretch>
        </p:blipFill>
        <p:spPr>
          <a:xfrm>
            <a:off x="20" y="1282"/>
            <a:ext cx="12191980" cy="6856718"/>
          </a:xfrm>
          <a:prstGeom prst="rect">
            <a:avLst/>
          </a:prstGeom>
        </p:spPr>
      </p:pic>
      <p:pic>
        <p:nvPicPr>
          <p:cNvPr id="5" name="Billede 4" descr="Et billede, der indeholder Font/skrifttype, tekst, Grafik, logo&#10;&#10;Automatisk genereret beskrivelse">
            <a:extLst>
              <a:ext uri="{FF2B5EF4-FFF2-40B4-BE49-F238E27FC236}">
                <a16:creationId xmlns:a16="http://schemas.microsoft.com/office/drawing/2014/main" id="{C102D4B6-FFBA-3F1D-92D2-91D146892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6" name="Rektangel: afrundede hjørner 5">
            <a:extLst>
              <a:ext uri="{FF2B5EF4-FFF2-40B4-BE49-F238E27FC236}">
                <a16:creationId xmlns:a16="http://schemas.microsoft.com/office/drawing/2014/main" id="{DF5FD223-2536-6F0C-F649-5593802DAC6C}"/>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500" b="1" dirty="0">
                <a:solidFill>
                  <a:srgbClr val="224430"/>
                </a:solidFill>
                <a:latin typeface="Arial" panose="020B0604020202020204" pitchFamily="34" charset="0"/>
                <a:cs typeface="Arial" panose="020B0604020202020204" pitchFamily="34" charset="0"/>
              </a:rPr>
              <a:t>God struktur</a:t>
            </a:r>
          </a:p>
          <a:p>
            <a:pPr algn="ctr"/>
            <a:r>
              <a:rPr lang="da-DK" sz="3500" b="1" dirty="0">
                <a:solidFill>
                  <a:srgbClr val="224430"/>
                </a:solidFill>
                <a:latin typeface="Arial" panose="020B0604020202020204" pitchFamily="34" charset="0"/>
                <a:cs typeface="Arial" panose="020B0604020202020204" pitchFamily="34" charset="0"/>
              </a:rPr>
              <a:t>Værdifuldt med sammenhæng mellem temaer</a:t>
            </a:r>
          </a:p>
          <a:p>
            <a:pPr algn="ctr"/>
            <a:r>
              <a:rPr lang="da-DK" sz="3500" b="1" dirty="0">
                <a:solidFill>
                  <a:srgbClr val="224430"/>
                </a:solidFill>
                <a:latin typeface="Arial" panose="020B0604020202020204" pitchFamily="34" charset="0"/>
                <a:cs typeface="Arial" panose="020B0604020202020204" pitchFamily="34" charset="0"/>
              </a:rPr>
              <a:t>Mulighed for at blive hørt og få personlig feedback</a:t>
            </a:r>
          </a:p>
          <a:p>
            <a:pPr algn="ctr"/>
            <a:r>
              <a:rPr lang="da-DK" sz="3500" b="1" dirty="0">
                <a:solidFill>
                  <a:srgbClr val="224430"/>
                </a:solidFill>
                <a:latin typeface="Arial" panose="020B0604020202020204" pitchFamily="34" charset="0"/>
                <a:cs typeface="Arial" panose="020B0604020202020204" pitchFamily="34" charset="0"/>
              </a:rPr>
              <a:t>Fået </a:t>
            </a:r>
            <a:r>
              <a:rPr lang="da-DK" sz="3500" b="1">
                <a:solidFill>
                  <a:srgbClr val="224430"/>
                </a:solidFill>
                <a:latin typeface="Arial" panose="020B0604020202020204" pitchFamily="34" charset="0"/>
                <a:cs typeface="Arial" panose="020B0604020202020204" pitchFamily="34" charset="0"/>
              </a:rPr>
              <a:t>konkrete redskaber</a:t>
            </a:r>
            <a:r>
              <a:rPr lang="da-DK" sz="3500">
                <a:solidFill>
                  <a:srgbClr val="224430"/>
                </a:solidFill>
                <a:latin typeface="Arial" panose="020B0604020202020204" pitchFamily="34" charset="0"/>
                <a:cs typeface="Arial" panose="020B0604020202020204" pitchFamily="34" charset="0"/>
              </a:rPr>
              <a:t> </a:t>
            </a:r>
            <a:endParaRPr lang="da-DK" sz="3500" dirty="0">
              <a:solidFill>
                <a:srgbClr val="22443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186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descr="Et billede, der indeholder udendørs, sky, bygning, vand&#10;&#10;Indhold genereret af kunstig intelligens kan være forkert.">
            <a:extLst>
              <a:ext uri="{FF2B5EF4-FFF2-40B4-BE49-F238E27FC236}">
                <a16:creationId xmlns:a16="http://schemas.microsoft.com/office/drawing/2014/main" id="{B351B219-F6AE-3986-238B-8DAC8DF0BF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730" b="7730"/>
          <a:stretch>
            <a:fillRect/>
          </a:stretch>
        </p:blipFill>
        <p:spPr/>
      </p:pic>
      <p:pic>
        <p:nvPicPr>
          <p:cNvPr id="20" name="Billede 19" descr="Et billede, der indeholder Font/skrifttype, tekst, Grafik, logo&#10;&#10;Automatisk genereret beskrivelse">
            <a:extLst>
              <a:ext uri="{FF2B5EF4-FFF2-40B4-BE49-F238E27FC236}">
                <a16:creationId xmlns:a16="http://schemas.microsoft.com/office/drawing/2014/main" id="{E0FBF505-833F-4E21-42B9-40B4EFEFB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3083" y="6072554"/>
            <a:ext cx="1812931" cy="546918"/>
          </a:xfrm>
          <a:prstGeom prst="rect">
            <a:avLst/>
          </a:prstGeom>
        </p:spPr>
      </p:pic>
      <p:sp>
        <p:nvSpPr>
          <p:cNvPr id="21" name="Rektangel: afrundede hjørner 20">
            <a:extLst>
              <a:ext uri="{FF2B5EF4-FFF2-40B4-BE49-F238E27FC236}">
                <a16:creationId xmlns:a16="http://schemas.microsoft.com/office/drawing/2014/main" id="{B159DE12-9FF6-F7B4-82DA-0A7FC579F6A0}"/>
              </a:ext>
            </a:extLst>
          </p:cNvPr>
          <p:cNvSpPr/>
          <p:nvPr/>
        </p:nvSpPr>
        <p:spPr>
          <a:xfrm>
            <a:off x="1031631" y="1383323"/>
            <a:ext cx="10128738" cy="4091354"/>
          </a:xfrm>
          <a:prstGeom prst="round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000" b="1" dirty="0">
                <a:solidFill>
                  <a:srgbClr val="224430"/>
                </a:solidFill>
                <a:latin typeface="Arial" panose="020B0604020202020204" pitchFamily="34" charset="0"/>
                <a:cs typeface="Arial" panose="020B0604020202020204" pitchFamily="34" charset="0"/>
              </a:rPr>
              <a:t>Kombinationen med fremmøde er afgørende for motivation</a:t>
            </a:r>
          </a:p>
          <a:p>
            <a:pPr algn="ctr"/>
            <a:endParaRPr lang="da-DK" sz="3000" b="1" dirty="0">
              <a:solidFill>
                <a:srgbClr val="224430"/>
              </a:solidFill>
              <a:latin typeface="Arial" panose="020B0604020202020204" pitchFamily="34" charset="0"/>
              <a:cs typeface="Arial" panose="020B0604020202020204" pitchFamily="34" charset="0"/>
            </a:endParaRPr>
          </a:p>
          <a:p>
            <a:pPr algn="ctr"/>
            <a:r>
              <a:rPr lang="da-DK" sz="3000" b="1" dirty="0">
                <a:solidFill>
                  <a:srgbClr val="224430"/>
                </a:solidFill>
                <a:latin typeface="Arial" panose="020B0604020202020204" pitchFamily="34" charset="0"/>
                <a:cs typeface="Arial" panose="020B0604020202020204" pitchFamily="34" charset="0"/>
              </a:rPr>
              <a:t>Føler ansvar for at møde op og være forberedte</a:t>
            </a:r>
          </a:p>
          <a:p>
            <a:pPr algn="ctr"/>
            <a:endParaRPr lang="da-DK" sz="3000" b="1" dirty="0">
              <a:solidFill>
                <a:srgbClr val="224430"/>
              </a:solidFill>
              <a:latin typeface="Arial" panose="020B0604020202020204" pitchFamily="34" charset="0"/>
              <a:cs typeface="Arial" panose="020B0604020202020204" pitchFamily="34" charset="0"/>
            </a:endParaRPr>
          </a:p>
          <a:p>
            <a:pPr algn="ctr"/>
            <a:r>
              <a:rPr lang="da-DK" sz="3000" b="1" dirty="0">
                <a:solidFill>
                  <a:srgbClr val="224430"/>
                </a:solidFill>
                <a:latin typeface="Arial" panose="020B0604020202020204" pitchFamily="34" charset="0"/>
                <a:cs typeface="Arial" panose="020B0604020202020204" pitchFamily="34" charset="0"/>
              </a:rPr>
              <a:t>Spejler sig i hinanden trods forskelligheder</a:t>
            </a:r>
          </a:p>
          <a:p>
            <a:pPr algn="ct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5291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illesider/Agenda">
  <a:themeElements>
    <a:clrScheme name="Aalborg Kommune">
      <a:dk1>
        <a:srgbClr val="131868"/>
      </a:dk1>
      <a:lt1>
        <a:srgbClr val="FFFFFF"/>
      </a:lt1>
      <a:dk2>
        <a:srgbClr val="140566"/>
      </a:dk2>
      <a:lt2>
        <a:srgbClr val="FEFFFE"/>
      </a:lt2>
      <a:accent1>
        <a:srgbClr val="5BC3B7"/>
      </a:accent1>
      <a:accent2>
        <a:srgbClr val="385644"/>
      </a:accent2>
      <a:accent3>
        <a:srgbClr val="D61C64"/>
      </a:accent3>
      <a:accent4>
        <a:srgbClr val="ED6F26"/>
      </a:accent4>
      <a:accent5>
        <a:srgbClr val="FEE048"/>
      </a:accent5>
      <a:accent6>
        <a:srgbClr val="6E45A0"/>
      </a:accent6>
      <a:hlink>
        <a:srgbClr val="A09BC2"/>
      </a:hlink>
      <a:folHlink>
        <a:srgbClr val="7169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AAK_Tema_Final-2" id="{79F19262-462C-3149-BB00-24C334F028FF}" vid="{5B92A244-5B3C-D645-8D20-D0D42786040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316</TotalTime>
  <Words>675</Words>
  <Application>Microsoft Office PowerPoint</Application>
  <PresentationFormat>Widescreen</PresentationFormat>
  <Paragraphs>88</Paragraphs>
  <Slides>12</Slides>
  <Notes>11</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12</vt:i4>
      </vt:variant>
    </vt:vector>
  </HeadingPairs>
  <TitlesOfParts>
    <vt:vector size="19" baseType="lpstr">
      <vt:lpstr>Aptos</vt:lpstr>
      <vt:lpstr>Aptos Display</vt:lpstr>
      <vt:lpstr>Arial</vt:lpstr>
      <vt:lpstr>Calibri</vt:lpstr>
      <vt:lpstr>Source Sans Pro</vt:lpstr>
      <vt:lpstr>Office-tema</vt:lpstr>
      <vt:lpstr>Skillesider/Agenda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Helle Deleuran Rasmussen</dc:creator>
  <cp:lastModifiedBy>Emilie Ebdrup Steenberg-Hansen</cp:lastModifiedBy>
  <cp:revision>2</cp:revision>
  <dcterms:created xsi:type="dcterms:W3CDTF">2025-05-27T08:19:22Z</dcterms:created>
  <dcterms:modified xsi:type="dcterms:W3CDTF">2025-05-30T05:47:22Z</dcterms:modified>
</cp:coreProperties>
</file>